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2"/>
  </p:notesMasterIdLst>
  <p:handoutMasterIdLst>
    <p:handoutMasterId r:id="rId53"/>
  </p:handoutMasterIdLst>
  <p:sldIdLst>
    <p:sldId id="413" r:id="rId2"/>
    <p:sldId id="422" r:id="rId3"/>
    <p:sldId id="481" r:id="rId4"/>
    <p:sldId id="477" r:id="rId5"/>
    <p:sldId id="475" r:id="rId6"/>
    <p:sldId id="479" r:id="rId7"/>
    <p:sldId id="478" r:id="rId8"/>
    <p:sldId id="417" r:id="rId9"/>
    <p:sldId id="418" r:id="rId10"/>
    <p:sldId id="480" r:id="rId11"/>
    <p:sldId id="482" r:id="rId12"/>
    <p:sldId id="423" r:id="rId13"/>
    <p:sldId id="425" r:id="rId14"/>
    <p:sldId id="448" r:id="rId15"/>
    <p:sldId id="449" r:id="rId16"/>
    <p:sldId id="450" r:id="rId17"/>
    <p:sldId id="442" r:id="rId18"/>
    <p:sldId id="459" r:id="rId19"/>
    <p:sldId id="430" r:id="rId20"/>
    <p:sldId id="420" r:id="rId21"/>
    <p:sldId id="443" r:id="rId22"/>
    <p:sldId id="470" r:id="rId23"/>
    <p:sldId id="451" r:id="rId24"/>
    <p:sldId id="444" r:id="rId25"/>
    <p:sldId id="447" r:id="rId26"/>
    <p:sldId id="446" r:id="rId27"/>
    <p:sldId id="460" r:id="rId28"/>
    <p:sldId id="461" r:id="rId29"/>
    <p:sldId id="462" r:id="rId30"/>
    <p:sldId id="471" r:id="rId31"/>
    <p:sldId id="463" r:id="rId32"/>
    <p:sldId id="464" r:id="rId33"/>
    <p:sldId id="490" r:id="rId34"/>
    <p:sldId id="493" r:id="rId35"/>
    <p:sldId id="494" r:id="rId36"/>
    <p:sldId id="473" r:id="rId37"/>
    <p:sldId id="483" r:id="rId38"/>
    <p:sldId id="484" r:id="rId39"/>
    <p:sldId id="485" r:id="rId40"/>
    <p:sldId id="486" r:id="rId41"/>
    <p:sldId id="487" r:id="rId42"/>
    <p:sldId id="488" r:id="rId43"/>
    <p:sldId id="429" r:id="rId44"/>
    <p:sldId id="465" r:id="rId45"/>
    <p:sldId id="466" r:id="rId46"/>
    <p:sldId id="467" r:id="rId47"/>
    <p:sldId id="468" r:id="rId48"/>
    <p:sldId id="492" r:id="rId49"/>
    <p:sldId id="491" r:id="rId50"/>
    <p:sldId id="469" r:id="rId51"/>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8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eorge" initials="CG" lastIdx="15" clrIdx="0"/>
  <p:cmAuthor id="7" name="Annalisa Mastri" initials="AM" lastIdx="10" clrIdx="7">
    <p:extLst>
      <p:ext uri="{19B8F6BF-5375-455C-9EA6-DF929625EA0E}">
        <p15:presenceInfo xmlns:p15="http://schemas.microsoft.com/office/powerpoint/2012/main" userId="S-1-5-21-484763869-796845957-839522115-16324" providerId="AD"/>
      </p:ext>
    </p:extLst>
  </p:cmAuthor>
  <p:cmAuthor id="1" name="Daryl Hall" initials="DH" lastIdx="13" clrIdx="1"/>
  <p:cmAuthor id="8" name="Amanda Reiter" initials="AR" lastIdx="2" clrIdx="8">
    <p:extLst>
      <p:ext uri="{19B8F6BF-5375-455C-9EA6-DF929625EA0E}">
        <p15:presenceInfo xmlns:p15="http://schemas.microsoft.com/office/powerpoint/2012/main" userId="S-1-5-21-484763869-796845957-839522115-17240" providerId="AD"/>
      </p:ext>
    </p:extLst>
  </p:cmAuthor>
  <p:cmAuthor id="2" name="Donna Pavetti" initials="DP" lastIdx="8" clrIdx="2">
    <p:extLst>
      <p:ext uri="{19B8F6BF-5375-455C-9EA6-DF929625EA0E}">
        <p15:presenceInfo xmlns:p15="http://schemas.microsoft.com/office/powerpoint/2012/main" userId="S-1-5-21-1292428093-1383384898-1417001333-4783" providerId="AD"/>
      </p:ext>
    </p:extLst>
  </p:cmAuthor>
  <p:cmAuthor id="3" name="Lindsay Cattell" initials="LC" lastIdx="17" clrIdx="3">
    <p:extLst>
      <p:ext uri="{19B8F6BF-5375-455C-9EA6-DF929625EA0E}">
        <p15:presenceInfo xmlns:p15="http://schemas.microsoft.com/office/powerpoint/2012/main" userId="S-1-5-21-484763869-796845957-839522115-24232" providerId="AD"/>
      </p:ext>
    </p:extLst>
  </p:cmAuthor>
  <p:cmAuthor id="4" name="Natasha Nicolai" initials="NN" lastIdx="18" clrIdx="4">
    <p:extLst>
      <p:ext uri="{19B8F6BF-5375-455C-9EA6-DF929625EA0E}">
        <p15:presenceInfo xmlns:p15="http://schemas.microsoft.com/office/powerpoint/2012/main" userId="S-1-5-21-484763869-796845957-839522115-17846" providerId="AD"/>
      </p:ext>
    </p:extLst>
  </p:cmAuthor>
  <p:cmAuthor id="5" name="Rachel Nicolosi" initials="RN" lastIdx="4" clrIdx="5">
    <p:extLst>
      <p:ext uri="{19B8F6BF-5375-455C-9EA6-DF929625EA0E}">
        <p15:presenceInfo xmlns:p15="http://schemas.microsoft.com/office/powerpoint/2012/main" userId="c192bebe2cdf02a0" providerId="Windows Live"/>
      </p:ext>
    </p:extLst>
  </p:cmAuthor>
  <p:cmAuthor id="6" name="Jennifer Brown" initials="JB" lastIdx="49" clrIdx="6">
    <p:extLst>
      <p:ext uri="{19B8F6BF-5375-455C-9EA6-DF929625EA0E}">
        <p15:presenceInfo xmlns:p15="http://schemas.microsoft.com/office/powerpoint/2012/main" userId="Jennifer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A"/>
    <a:srgbClr val="FFFFFF"/>
    <a:srgbClr val="0000FF"/>
    <a:srgbClr val="EEECE1"/>
    <a:srgbClr val="E2DECC"/>
    <a:srgbClr val="E7E9ED"/>
    <a:srgbClr val="A15B0F"/>
    <a:srgbClr val="4C8A3E"/>
    <a:srgbClr val="B2DE82"/>
    <a:srgbClr val="8DC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autoAdjust="0"/>
    <p:restoredTop sz="79548" autoAdjust="0"/>
  </p:normalViewPr>
  <p:slideViewPr>
    <p:cSldViewPr snapToGrid="0" snapToObjects="1">
      <p:cViewPr varScale="1">
        <p:scale>
          <a:sx n="91" d="100"/>
          <a:sy n="91" d="100"/>
        </p:scale>
        <p:origin x="2242" y="72"/>
      </p:cViewPr>
      <p:guideLst>
        <p:guide orient="horz"/>
        <p:guide pos="188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650AC8B7-99E3-45ED-BF47-C07C23639021}" type="datetimeFigureOut">
              <a:rPr lang="en-US" smtClean="0"/>
              <a:t>3/8/2019</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7A9E6391-58C1-46B0-9CDA-46D276DB9AF9}" type="slidenum">
              <a:rPr lang="en-US" smtClean="0"/>
              <a:t>‹#›</a:t>
            </a:fld>
            <a:endParaRPr lang="en-US"/>
          </a:p>
        </p:txBody>
      </p:sp>
    </p:spTree>
    <p:extLst>
      <p:ext uri="{BB962C8B-B14F-4D97-AF65-F5344CB8AC3E}">
        <p14:creationId xmlns:p14="http://schemas.microsoft.com/office/powerpoint/2010/main" val="1394008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1440" tIns="45720" rIns="91440" bIns="45720" rtlCol="0"/>
          <a:lstStyle>
            <a:lvl1pPr algn="r">
              <a:defRPr sz="1200"/>
            </a:lvl1pPr>
          </a:lstStyle>
          <a:p>
            <a:fld id="{056E8AB9-16C0-3645-A6DD-63975CC3464D}" type="datetimeFigureOut">
              <a:rPr lang="en-US" smtClean="0"/>
              <a:pPr/>
              <a:t>3/8/2019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1440" tIns="45720" rIns="91440" bIns="45720" rtlCol="0" anchor="b"/>
          <a:lstStyle>
            <a:lvl1pPr algn="r">
              <a:defRPr sz="1200"/>
            </a:lvl1pPr>
          </a:lstStyle>
          <a:p>
            <a:fld id="{3A3D313F-63BD-DA45-B361-F8C94543D256}" type="slidenum">
              <a:rPr lang="en-US" smtClean="0"/>
              <a:pPr/>
              <a:t>‹#›</a:t>
            </a:fld>
            <a:endParaRPr lang="en-US" dirty="0"/>
          </a:p>
        </p:txBody>
      </p:sp>
    </p:spTree>
    <p:extLst>
      <p:ext uri="{BB962C8B-B14F-4D97-AF65-F5344CB8AC3E}">
        <p14:creationId xmlns:p14="http://schemas.microsoft.com/office/powerpoint/2010/main" val="145628976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a:t>
            </a:r>
          </a:p>
          <a:p>
            <a:r>
              <a:rPr lang="en-US" dirty="0" smtClean="0"/>
              <a:t>Welcome</a:t>
            </a:r>
            <a:r>
              <a:rPr lang="en-US" baseline="0" dirty="0" smtClean="0"/>
              <a:t> – </a:t>
            </a:r>
            <a:endParaRPr lang="en-US" dirty="0"/>
          </a:p>
        </p:txBody>
      </p:sp>
    </p:spTree>
    <p:extLst>
      <p:ext uri="{BB962C8B-B14F-4D97-AF65-F5344CB8AC3E}">
        <p14:creationId xmlns:p14="http://schemas.microsoft.com/office/powerpoint/2010/main" val="395071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A growing body of research highlights the important role that adult capabilities play in helping adults achieve success in the workplace and at home. They are the skills that help us to carry out day-to-day tasks and achieve life goals that are important and meaningful to us. They are the skills that help us plan, control our responses to things, and monitor our actions. They also are the skills that we use to remember important information and follow multi-step processes or instructions. These capabilities first develop in early childhood and their natural development ends at about the mid 20’s.  However, they can be improved through practice and use throughout adulthood. All adults have strengths and weaknesses in these skill sets. (Yes, all of us!) Our weaknesses will show up more at times of stress; and our strengths will emerge in times of stability.</a:t>
            </a:r>
          </a:p>
          <a:p>
            <a:endParaRPr lang="en-US" dirty="0"/>
          </a:p>
        </p:txBody>
      </p:sp>
    </p:spTree>
    <p:extLst>
      <p:ext uri="{BB962C8B-B14F-4D97-AF65-F5344CB8AC3E}">
        <p14:creationId xmlns:p14="http://schemas.microsoft.com/office/powerpoint/2010/main" val="52632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Invite trios to exchange their insights from the reflection above. You do not need to bring the conversation to full group.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Connect these skills to the goal achievement</a:t>
            </a:r>
            <a:r>
              <a:rPr lang="en-US" sz="1200" kern="1200" baseline="0" dirty="0" smtClean="0">
                <a:solidFill>
                  <a:schemeClr val="tx1"/>
                </a:solidFill>
                <a:effectLst/>
                <a:latin typeface="+mn-lt"/>
                <a:ea typeface="+mn-ea"/>
                <a:cs typeface="+mn-cs"/>
              </a:rPr>
              <a:t> framework on p.30 of participant packet if desired.  </a:t>
            </a: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1000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71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teams, review the handout: </a:t>
            </a:r>
            <a:r>
              <a:rPr lang="en-US" sz="1200" b="1" kern="1200" dirty="0" smtClean="0">
                <a:solidFill>
                  <a:schemeClr val="tx1"/>
                </a:solidFill>
                <a:effectLst/>
                <a:latin typeface="+mn-lt"/>
                <a:ea typeface="+mn-ea"/>
                <a:cs typeface="+mn-cs"/>
              </a:rPr>
              <a:t>Real Life Stories</a:t>
            </a:r>
            <a:r>
              <a:rPr lang="en-US" sz="1200" kern="1200" dirty="0" smtClean="0">
                <a:solidFill>
                  <a:schemeClr val="tx1"/>
                </a:solidFill>
                <a:effectLst/>
                <a:latin typeface="+mn-lt"/>
                <a:ea typeface="+mn-ea"/>
                <a:cs typeface="+mn-cs"/>
              </a:rPr>
              <a:t>. Use the </a:t>
            </a:r>
            <a:r>
              <a:rPr lang="en-US" sz="1200" b="1" kern="1200" dirty="0" smtClean="0">
                <a:solidFill>
                  <a:schemeClr val="tx1"/>
                </a:solidFill>
                <a:effectLst/>
                <a:latin typeface="+mn-lt"/>
                <a:ea typeface="+mn-ea"/>
                <a:cs typeface="+mn-cs"/>
              </a:rPr>
              <a:t>Executive Skills Defined</a:t>
            </a:r>
            <a:r>
              <a:rPr lang="en-US" sz="1200" kern="1200" dirty="0" smtClean="0">
                <a:solidFill>
                  <a:schemeClr val="tx1"/>
                </a:solidFill>
                <a:effectLst/>
                <a:latin typeface="+mn-lt"/>
                <a:ea typeface="+mn-ea"/>
                <a:cs typeface="+mn-cs"/>
              </a:rPr>
              <a:t> as a reference. Decide on a creative, energetic way for the group to “match” each vignette to one or more executive skill.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two ideas for how to do that: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Buzzer: Mix up the tables into new teams. Have each team choose a sound on one person’s smartphone that they’ll use as their buzzer when they have an answer to call out (settings/sounds).  Read each vignette aloud and hear the answer from the first team that buzzes. Move through each of the 12 vignettes.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Matching: Create a large chart with the titles of each of the 12 skills (make sure it looks like their handout in terms of the placement of the skills on the grid). After reading each vignette, wait while the teams “compete” to decide which one skill is most strongly operating in this vignette. Once the table has decided, they “run” to the grid on the wall to place a sticky note (or a mark) on that skill.</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7745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on adult capabilities has been applied to the design of CalWORKs 2.0 in many ways. For example, many of the frontline tools were designed to support a routine approach to goal achievement. The process builds in opportunities to tap your stronger skills, and to get support for weaker skills. In full group, review the resource </a:t>
            </a:r>
            <a:r>
              <a:rPr lang="en-US" sz="1200" b="1" kern="1200" dirty="0" smtClean="0">
                <a:solidFill>
                  <a:schemeClr val="tx1"/>
                </a:solidFill>
                <a:effectLst/>
                <a:latin typeface="+mn-lt"/>
                <a:ea typeface="+mn-ea"/>
                <a:cs typeface="+mn-cs"/>
              </a:rPr>
              <a:t>Goal Achievement Principles</a:t>
            </a:r>
            <a:r>
              <a:rPr lang="en-US" sz="1200" kern="1200" dirty="0" smtClean="0">
                <a:solidFill>
                  <a:schemeClr val="tx1"/>
                </a:solidFill>
                <a:effectLst/>
                <a:latin typeface="+mn-lt"/>
                <a:ea typeface="+mn-ea"/>
                <a:cs typeface="+mn-cs"/>
              </a:rPr>
              <a:t> and note the many ways in which the process supports adult capabilities. In other Evidence-to-Practice modules on Goal Achievement, we’ll look more closely at the connections between the process and these skills.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skills are used continually as we set and achieve our goals.  We can increase the chances of successfully achieving our goals –or helping others do so—by reducing the demands on our or their core capabilities, or by building them through practice. Two main ways we support these skills is by modifying the environment and approach (e.g., changing our expectations so they align with individuals’ strengths and weaknesses) or modifying tasks to make them easier and more structured (e.g., helping people to fill out complicated forms or modeling desirable behaviors through stepwise construction). We can also reduce the demands on these skills by creating routines and using them again and again over time. Through repeated practice, routines require less and less effort and build skills in the process. This also provides opportunities for modeling behaviors – especially at home between parent and child.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220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Today’s module focuses on scarcity. Scarcity is what we experience when something we need is in short supply. When we experience scarcity, we tend to focus on what we are lacking and lose sight of things on the periphery. As we’ll discuss today, “scarcity captures our mind.”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Reassure everyone: Whether or not they were able to do the pre-work, they can fully engage in this workshop. Those who listened to the podcast will share their insights with those who haven’t yet had a chance to listen.</a:t>
            </a:r>
          </a:p>
          <a:p>
            <a:endParaRPr lang="en-US" dirty="0"/>
          </a:p>
        </p:txBody>
      </p:sp>
    </p:spTree>
    <p:extLst>
      <p:ext uri="{BB962C8B-B14F-4D97-AF65-F5344CB8AC3E}">
        <p14:creationId xmlns:p14="http://schemas.microsoft.com/office/powerpoint/2010/main" val="251715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write down anything during this activity. Use only your working memory. I’m going to give you a number to memorize. Try to keep it in your head. Then, we are going to sing a song together and we’ll see whether you were able to remember the number. The number is 26717164. I’ll repeat the number twice, then try to keep it in memory while we sing “Twinkle, Twinkle, Little Star” in rounds.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the group into four rounds and sing the song. Ask people to see if they remember the number. Don’t ask people to report whether they remembered it but simply to reflect on how it felt in their brain to try to do both the number and the song.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this activity mimics what happens in our brains continually: we tax our “bandwidth” by trying to think about new things while holding onto other things that demand our attention.  </a:t>
            </a:r>
          </a:p>
          <a:p>
            <a:endParaRPr lang="en-US" dirty="0"/>
          </a:p>
        </p:txBody>
      </p:sp>
    </p:spTree>
    <p:extLst>
      <p:ext uri="{BB962C8B-B14F-4D97-AF65-F5344CB8AC3E}">
        <p14:creationId xmlns:p14="http://schemas.microsoft.com/office/powerpoint/2010/main" val="115409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Briefly review the two handouts based on the podcast that were distributed before the workshop:  </a:t>
            </a:r>
            <a:r>
              <a:rPr lang="en-US" sz="1200" b="1" kern="1200" dirty="0" smtClean="0">
                <a:solidFill>
                  <a:schemeClr val="tx1"/>
                </a:solidFill>
                <a:effectLst/>
                <a:latin typeface="+mn-lt"/>
                <a:ea typeface="+mn-ea"/>
                <a:cs typeface="+mn-cs"/>
              </a:rPr>
              <a:t>Scarcity Overview – In Quotes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Scarcity Stories.</a:t>
            </a:r>
            <a:endParaRPr lang="en-US" dirty="0"/>
          </a:p>
        </p:txBody>
      </p:sp>
    </p:spTree>
    <p:extLst>
      <p:ext uri="{BB962C8B-B14F-4D97-AF65-F5344CB8AC3E}">
        <p14:creationId xmlns:p14="http://schemas.microsoft.com/office/powerpoint/2010/main" val="396111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time and technology allow, you may also want to listen to an excerpt from part two and/or an excerpt from part three. If</a:t>
            </a:r>
            <a:r>
              <a:rPr lang="en-US" sz="1200" kern="1200" baseline="0" dirty="0" smtClean="0">
                <a:solidFill>
                  <a:schemeClr val="tx1"/>
                </a:solidFill>
                <a:effectLst/>
                <a:latin typeface="+mn-lt"/>
                <a:ea typeface="+mn-ea"/>
                <a:cs typeface="+mn-cs"/>
              </a:rPr>
              <a:t> you cannot listen to the podcast, have people read the quotes from the podcast. Then, i</a:t>
            </a:r>
            <a:r>
              <a:rPr lang="en-US" sz="1200" kern="1200" dirty="0" smtClean="0">
                <a:solidFill>
                  <a:schemeClr val="tx1"/>
                </a:solidFill>
                <a:effectLst/>
                <a:latin typeface="+mn-lt"/>
                <a:ea typeface="+mn-ea"/>
                <a:cs typeface="+mn-cs"/>
              </a:rPr>
              <a:t>n small groups, invite everyone to explore the same questions included in part 2 and 3 of the listening guide.</a:t>
            </a:r>
          </a:p>
          <a:p>
            <a:endParaRPr lang="en-US" dirty="0"/>
          </a:p>
        </p:txBody>
      </p:sp>
    </p:spTree>
    <p:extLst>
      <p:ext uri="{BB962C8B-B14F-4D97-AF65-F5344CB8AC3E}">
        <p14:creationId xmlns:p14="http://schemas.microsoft.com/office/powerpoint/2010/main" val="405724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apply the concept to real life, we’ve created realistic scenarios faced by clients and by staff. By working with these scenarios you’ll see how our human brain is continually deciding where to put our attention, and how much “space” to give any one demand. You might also discover how easy it is to run out of bandwidth!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the group into table groups. Put one of our </a:t>
            </a:r>
            <a:r>
              <a:rPr lang="en-US" sz="1200" b="1" kern="1200" dirty="0" smtClean="0">
                <a:solidFill>
                  <a:schemeClr val="tx1"/>
                </a:solidFill>
                <a:effectLst/>
                <a:latin typeface="+mn-lt"/>
                <a:ea typeface="+mn-ea"/>
                <a:cs typeface="+mn-cs"/>
              </a:rPr>
              <a:t>Scarcity Scenarios</a:t>
            </a:r>
            <a:r>
              <a:rPr lang="en-US" sz="1200" kern="1200" dirty="0" smtClean="0">
                <a:solidFill>
                  <a:schemeClr val="tx1"/>
                </a:solidFill>
                <a:effectLst/>
                <a:latin typeface="+mn-lt"/>
                <a:ea typeface="+mn-ea"/>
                <a:cs typeface="+mn-cs"/>
              </a:rPr>
              <a:t> and a few popsicle sticks (or coffee stirrers) at each table (vary anywhere from 4 – 10 sticks per table). </a:t>
            </a:r>
          </a:p>
          <a:p>
            <a:endParaRPr lang="en-US" dirty="0" smtClean="0"/>
          </a:p>
          <a:p>
            <a:r>
              <a:rPr lang="en-US" sz="1200" kern="1200" dirty="0" smtClean="0">
                <a:solidFill>
                  <a:schemeClr val="tx1"/>
                </a:solidFill>
                <a:effectLst/>
                <a:latin typeface="+mn-lt"/>
                <a:ea typeface="+mn-ea"/>
                <a:cs typeface="+mn-cs"/>
              </a:rPr>
              <a:t>At the end, see if you have any sticks left, or what tradeoffs you have to make. </a:t>
            </a:r>
            <a:endParaRPr lang="en-US" dirty="0" smtClean="0"/>
          </a:p>
        </p:txBody>
      </p:sp>
    </p:spTree>
    <p:extLst>
      <p:ext uri="{BB962C8B-B14F-4D97-AF65-F5344CB8AC3E}">
        <p14:creationId xmlns:p14="http://schemas.microsoft.com/office/powerpoint/2010/main" val="354452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775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left-hand column of the worksheet: </a:t>
            </a:r>
            <a:r>
              <a:rPr lang="en-US" sz="1200" b="1" kern="1200" dirty="0" smtClean="0">
                <a:solidFill>
                  <a:schemeClr val="tx1"/>
                </a:solidFill>
                <a:effectLst/>
                <a:latin typeface="+mn-lt"/>
                <a:ea typeface="+mn-ea"/>
                <a:cs typeface="+mn-cs"/>
              </a:rPr>
              <a:t>What We Can Do</a:t>
            </a:r>
            <a:r>
              <a:rPr lang="en-US" sz="1200" kern="1200" dirty="0" smtClean="0">
                <a:solidFill>
                  <a:schemeClr val="tx1"/>
                </a:solidFill>
                <a:effectLst/>
                <a:latin typeface="+mn-lt"/>
                <a:ea typeface="+mn-ea"/>
                <a:cs typeface="+mn-cs"/>
              </a:rPr>
              <a:t>. In trios, generate ideas about what we can do to alleviate scarcity.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Hear a sample of ideas in the full group. Collect the sheets from all trios to review as follow up to this workshop.</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086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Scarcity and bandwidth tax may significantly limit a client’s ability to access their full executive function and self-regulation skills, and worker’s need to keep this in mind when selecting and sequencing activities for clients.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Counties should also recognize that client’s will frequently come to the program and experience relapses during the program into the scarcity tunnel. ISS for counties means designing programs to accommodate potential client slippage and to meet the needs of clients who are in a position of scarcity or maximum bandwidth tax.</a:t>
            </a:r>
          </a:p>
          <a:p>
            <a:r>
              <a:rPr lang="en-US"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CalMAP</a:t>
            </a:r>
            <a:r>
              <a:rPr lang="en-US" sz="1200" kern="1200" dirty="0" smtClean="0">
                <a:solidFill>
                  <a:schemeClr val="tx1"/>
                </a:solidFill>
                <a:effectLst/>
                <a:latin typeface="+mn-lt"/>
                <a:ea typeface="+mn-ea"/>
                <a:cs typeface="+mn-cs"/>
              </a:rPr>
              <a:t> can also be used to frame a client’s most pressing concerns. By scanning across the life areas, </a:t>
            </a:r>
            <a:r>
              <a:rPr lang="en-US" sz="1200" kern="1200" dirty="0" err="1" smtClean="0">
                <a:solidFill>
                  <a:schemeClr val="tx1"/>
                </a:solidFill>
                <a:effectLst/>
                <a:latin typeface="+mn-lt"/>
                <a:ea typeface="+mn-ea"/>
                <a:cs typeface="+mn-cs"/>
              </a:rPr>
              <a:t>CalMAP</a:t>
            </a:r>
            <a:r>
              <a:rPr lang="en-US" sz="1200" kern="1200" dirty="0" smtClean="0">
                <a:solidFill>
                  <a:schemeClr val="tx1"/>
                </a:solidFill>
                <a:effectLst/>
                <a:latin typeface="+mn-lt"/>
                <a:ea typeface="+mn-ea"/>
                <a:cs typeface="+mn-cs"/>
              </a:rPr>
              <a:t> can help them to quickly identify where they want to put their attention, and to set a priority goal (wish) for themselves in that area.</a:t>
            </a:r>
          </a:p>
          <a:p>
            <a:endParaRPr lang="en-US" dirty="0"/>
          </a:p>
        </p:txBody>
      </p:sp>
    </p:spTree>
    <p:extLst>
      <p:ext uri="{BB962C8B-B14F-4D97-AF65-F5344CB8AC3E}">
        <p14:creationId xmlns:p14="http://schemas.microsoft.com/office/powerpoint/2010/main" val="2710650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workshop is about goal achievement. As the title suggests, we’ll look at the art of it all (what do you do to successfully identify and pursue your goals and to guide others to successfully identify and pursue theirs?). We’ll also look at the science of goal achievement (what does research suggest about how to successfully set and achieve goals?). Then, we’ll put it all together. Over the last week, we invited you to pay special attention to the goals you’ve successfully achieved because we want you to bring your own experience to today’s conversation.</a:t>
            </a:r>
          </a:p>
          <a:p>
            <a:endParaRPr lang="en-US" dirty="0"/>
          </a:p>
        </p:txBody>
      </p:sp>
    </p:spTree>
    <p:extLst>
      <p:ext uri="{BB962C8B-B14F-4D97-AF65-F5344CB8AC3E}">
        <p14:creationId xmlns:p14="http://schemas.microsoft.com/office/powerpoint/2010/main" val="191088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Acknowledge:  We all successfully set and achieved goals in our lives. Researchers have now provided us with a lot of valuable insights into goal achievement–these insights may echo your own.</a:t>
            </a:r>
          </a:p>
          <a:p>
            <a:r>
              <a:rPr lang="en-US" sz="1200" kern="1200" dirty="0" smtClean="0">
                <a:solidFill>
                  <a:schemeClr val="tx1"/>
                </a:solidFill>
                <a:effectLst/>
                <a:latin typeface="+mn-lt"/>
                <a:ea typeface="+mn-ea"/>
                <a:cs typeface="+mn-cs"/>
              </a:rPr>
              <a:t>Think back to a goal you recently set for yourself and achieved. Take a silent moment and jot down all the factors that helped you to be successful in achieving that goal.  Get up out of your seats and partner with someone you don’t know or talk with very much. In your pairs, each share: </a:t>
            </a:r>
            <a:r>
              <a:rPr lang="en-US" sz="1200" i="1" kern="1200" dirty="0" smtClean="0">
                <a:solidFill>
                  <a:schemeClr val="tx1"/>
                </a:solidFill>
                <a:effectLst/>
                <a:latin typeface="+mn-lt"/>
                <a:ea typeface="+mn-ea"/>
                <a:cs typeface="+mn-cs"/>
              </a:rPr>
              <a:t>What helped you to achieve a goal?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five minutes, rotate to a new person and repeat the exchange.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everyone is seated, ask the group to call out some of the personal things that have helped them achieve their goals. Capture these on flipchart paper titled “Success Strategies” so you can refer back to them shortly. You may want to reflect briefly on what was named such as the difference between internal and external factors for success.</a:t>
            </a:r>
          </a:p>
          <a:p>
            <a:endParaRPr lang="en-US" dirty="0"/>
          </a:p>
        </p:txBody>
      </p:sp>
    </p:spTree>
    <p:extLst>
      <p:ext uri="{BB962C8B-B14F-4D97-AF65-F5344CB8AC3E}">
        <p14:creationId xmlns:p14="http://schemas.microsoft.com/office/powerpoint/2010/main" val="217810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how the four questions in the preparatory activity parallel the parts of the framework.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a:t>
            </a:r>
            <a:r>
              <a:rPr lang="en-US" sz="1200" b="0" i="0" kern="1200" dirty="0" smtClean="0">
                <a:solidFill>
                  <a:schemeClr val="tx1"/>
                </a:solidFill>
                <a:effectLst/>
                <a:latin typeface="+mn-lt"/>
                <a:ea typeface="+mn-ea"/>
                <a:cs typeface="+mn-cs"/>
              </a:rPr>
              <a:t> Goal, Plan, Do, Review, and Revise (</a:t>
            </a:r>
            <a:r>
              <a:rPr lang="en-US" sz="1200" b="0" i="0" kern="1200" dirty="0" err="1" smtClean="0">
                <a:solidFill>
                  <a:schemeClr val="tx1"/>
                </a:solidFill>
                <a:effectLst/>
                <a:latin typeface="+mn-lt"/>
                <a:ea typeface="+mn-ea"/>
                <a:cs typeface="+mn-cs"/>
              </a:rPr>
              <a:t>GPDR</a:t>
            </a:r>
            <a:r>
              <a:rPr lang="en-US" sz="1200" b="0" i="0" kern="1200" dirty="0" smtClean="0">
                <a:solidFill>
                  <a:schemeClr val="tx1"/>
                </a:solidFill>
                <a:effectLst/>
                <a:latin typeface="+mn-lt"/>
                <a:ea typeface="+mn-ea"/>
                <a:cs typeface="+mn-cs"/>
              </a:rPr>
              <a:t>/R) is a four-step goal achievement framework that, if practiced regularly and with fidelity, will build adult capabilities and make setting and achieving goals easier–and more effective. [Note: </a:t>
            </a:r>
            <a:r>
              <a:rPr lang="en-US" sz="1200" b="0" i="1" kern="1200" dirty="0" smtClean="0">
                <a:solidFill>
                  <a:schemeClr val="tx1"/>
                </a:solidFill>
                <a:effectLst/>
                <a:latin typeface="+mn-lt"/>
                <a:ea typeface="+mn-ea"/>
                <a:cs typeface="+mn-cs"/>
              </a:rPr>
              <a:t>These capabilities are explored more deeply in a companion module. Depending on whether these staff did that module recently, you may want to provide a brief reminder of those skills. In short, these skills are ones we use and need for everyday tasks that rely on planning, self-control, and monitoring skills. The connection is illustrated in </a:t>
            </a:r>
            <a:r>
              <a:rPr lang="en-US" sz="1200" b="1" i="1" kern="1200" dirty="0" smtClean="0">
                <a:solidFill>
                  <a:schemeClr val="tx1"/>
                </a:solidFill>
                <a:effectLst/>
                <a:latin typeface="+mn-lt"/>
                <a:ea typeface="+mn-ea"/>
                <a:cs typeface="+mn-cs"/>
              </a:rPr>
              <a:t>Executive Skills and Goal Achievement</a:t>
            </a:r>
            <a:r>
              <a:rPr lang="en-US" sz="1200" b="0" i="0" kern="1200" dirty="0" smtClean="0">
                <a:solidFill>
                  <a:schemeClr val="tx1"/>
                </a:solidFill>
                <a:effectLst/>
                <a:latin typeface="+mn-lt"/>
                <a:ea typeface="+mn-ea"/>
                <a:cs typeface="+mn-cs"/>
              </a:rPr>
              <a:t>.] The four steps of </a:t>
            </a:r>
            <a:r>
              <a:rPr lang="en-US" sz="1200" b="0" i="0" kern="1200" dirty="0" err="1" smtClean="0">
                <a:solidFill>
                  <a:schemeClr val="tx1"/>
                </a:solidFill>
                <a:effectLst/>
                <a:latin typeface="+mn-lt"/>
                <a:ea typeface="+mn-ea"/>
                <a:cs typeface="+mn-cs"/>
              </a:rPr>
              <a:t>GPDR</a:t>
            </a:r>
            <a:r>
              <a:rPr lang="en-US" sz="1200" b="0" i="0" kern="1200" dirty="0" smtClean="0">
                <a:solidFill>
                  <a:schemeClr val="tx1"/>
                </a:solidFill>
                <a:effectLst/>
                <a:latin typeface="+mn-lt"/>
                <a:ea typeface="+mn-ea"/>
                <a:cs typeface="+mn-cs"/>
              </a:rPr>
              <a:t>/R always happen in the same order. Each step builds on the last and leads to the next. Together, they form one comprehensive adaptable four-step framework</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It works best when used in its entirety, again and again: set a goal, craft a detailed plan, put the plan into action, review progress and revise.  </a:t>
            </a:r>
          </a:p>
          <a:p>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Use the handout </a:t>
            </a:r>
            <a:r>
              <a:rPr lang="en-US" sz="1200" b="1" i="0" kern="1200" dirty="0" smtClean="0">
                <a:solidFill>
                  <a:schemeClr val="tx1"/>
                </a:solidFill>
                <a:effectLst/>
                <a:latin typeface="+mn-lt"/>
                <a:ea typeface="+mn-ea"/>
                <a:cs typeface="+mn-cs"/>
              </a:rPr>
              <a:t>The Path to Goal Achievement</a:t>
            </a:r>
            <a:r>
              <a:rPr lang="en-US" sz="1200" b="0" i="0" kern="1200" dirty="0" smtClean="0">
                <a:solidFill>
                  <a:schemeClr val="tx1"/>
                </a:solidFill>
                <a:effectLst/>
                <a:latin typeface="+mn-lt"/>
                <a:ea typeface="+mn-ea"/>
                <a:cs typeface="+mn-cs"/>
              </a:rPr>
              <a:t> to highlight what the evidence suggests is important in each part of the framework. </a:t>
            </a:r>
            <a:r>
              <a:rPr lang="en-US" sz="1200" kern="1200" dirty="0" smtClean="0">
                <a:solidFill>
                  <a:schemeClr val="tx1"/>
                </a:solidFill>
                <a:effectLst/>
                <a:latin typeface="+mn-lt"/>
                <a:ea typeface="+mn-ea"/>
                <a:cs typeface="+mn-cs"/>
              </a:rPr>
              <a:t>This deceptively simple framework actually captures a whole set of complex steps that require a fair amount of intentionality (the science) and a good dose of creativity (the art).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10658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Individually, think of a goal that you want to achieve by the end of the weekend. </a:t>
            </a:r>
          </a:p>
          <a:p>
            <a:r>
              <a:rPr lang="en-US" sz="1200" kern="1200" dirty="0" smtClean="0">
                <a:solidFill>
                  <a:schemeClr val="tx1"/>
                </a:solidFill>
                <a:effectLst/>
                <a:latin typeface="+mn-lt"/>
                <a:ea typeface="+mn-ea"/>
                <a:cs typeface="+mn-cs"/>
              </a:rPr>
              <a:t>Make sure it is meaningful to you and challenging, but within your reach. </a:t>
            </a:r>
          </a:p>
          <a:p>
            <a:r>
              <a:rPr lang="en-US" sz="1200" kern="1200" dirty="0" smtClean="0">
                <a:solidFill>
                  <a:schemeClr val="tx1"/>
                </a:solidFill>
                <a:effectLst/>
                <a:latin typeface="+mn-lt"/>
                <a:ea typeface="+mn-ea"/>
                <a:cs typeface="+mn-cs"/>
              </a:rPr>
              <a:t>Use the </a:t>
            </a:r>
            <a:r>
              <a:rPr lang="en-US" sz="1200" kern="1200" dirty="0" err="1" smtClean="0">
                <a:solidFill>
                  <a:schemeClr val="tx1"/>
                </a:solidFill>
                <a:effectLst/>
                <a:latin typeface="+mn-lt"/>
                <a:ea typeface="+mn-ea"/>
                <a:cs typeface="+mn-cs"/>
              </a:rPr>
              <a:t>GPDR</a:t>
            </a:r>
            <a:r>
              <a:rPr lang="en-US" sz="1200" kern="1200" dirty="0" smtClean="0">
                <a:solidFill>
                  <a:schemeClr val="tx1"/>
                </a:solidFill>
                <a:effectLst/>
                <a:latin typeface="+mn-lt"/>
                <a:ea typeface="+mn-ea"/>
                <a:cs typeface="+mn-cs"/>
              </a:rPr>
              <a:t>/R form to write down your goal and think about why it is important to you. Then, imagine what it would feel like to achieve your goal. </a:t>
            </a:r>
          </a:p>
          <a:p>
            <a:r>
              <a:rPr lang="en-US" sz="1200" kern="1200" dirty="0" smtClean="0">
                <a:solidFill>
                  <a:schemeClr val="tx1"/>
                </a:solidFill>
                <a:effectLst/>
                <a:latin typeface="+mn-lt"/>
                <a:ea typeface="+mn-ea"/>
                <a:cs typeface="+mn-cs"/>
              </a:rPr>
              <a:t>Next, draft a plan for getting to the goal. Write down as much detail as you can about your plan. Imagine yourself doing the plan. </a:t>
            </a:r>
          </a:p>
          <a:p>
            <a:r>
              <a:rPr lang="en-US" sz="1200" kern="1200" dirty="0" smtClean="0">
                <a:solidFill>
                  <a:schemeClr val="tx1"/>
                </a:solidFill>
                <a:effectLst/>
                <a:latin typeface="+mn-lt"/>
                <a:ea typeface="+mn-ea"/>
                <a:cs typeface="+mn-cs"/>
              </a:rPr>
              <a:t>Now, consider what might get in the way of your being successful and come up with some strategies you can use to overcome those obstacles. Consider the questions on the form and write down your thoughts.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now take this process off the paper (the science) and walk through it with a few of you (the art). We’ll all be very supportive and we’ll honor the confidentiality that comes with sharing this space together today.</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Who wants to volunteer to share their goal, and think through a plan for getting there by the end of the weekend?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77946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CalWORKs 2.0 has a number of tools that can work in different ways, and synergistically, to support the goal achievement framework. For all of these tools: (1) there is lots of room for individual style and flexibility in using this framework; and (2) the tool is meant to support the process (but is never more important than the process).</a:t>
            </a:r>
            <a:endParaRPr lang="en-US" dirty="0"/>
          </a:p>
        </p:txBody>
      </p:sp>
    </p:spTree>
    <p:extLst>
      <p:ext uri="{BB962C8B-B14F-4D97-AF65-F5344CB8AC3E}">
        <p14:creationId xmlns:p14="http://schemas.microsoft.com/office/powerpoint/2010/main" val="91483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611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4577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504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4747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579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3202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6282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8151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92082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8990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75103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46359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6848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Every program in this country–and in this state–is unique. However, there seems to be a prevalent pattern in how program staff interact with people on their goals. </a:t>
            </a:r>
            <a:r>
              <a:rPr lang="en-US" sz="1200" b="1" kern="1200" dirty="0" smtClean="0">
                <a:solidFill>
                  <a:schemeClr val="tx1"/>
                </a:solidFill>
                <a:effectLst/>
                <a:latin typeface="+mn-lt"/>
                <a:ea typeface="+mn-ea"/>
                <a:cs typeface="+mn-cs"/>
              </a:rPr>
              <a:t>How </a:t>
            </a:r>
            <a:r>
              <a:rPr lang="en-US" sz="1200" b="1" kern="1200" dirty="0" err="1" smtClean="0">
                <a:solidFill>
                  <a:schemeClr val="tx1"/>
                </a:solidFill>
                <a:effectLst/>
                <a:latin typeface="+mn-lt"/>
                <a:ea typeface="+mn-ea"/>
                <a:cs typeface="+mn-cs"/>
              </a:rPr>
              <a:t>GPDR</a:t>
            </a:r>
            <a:r>
              <a:rPr lang="en-US" sz="1200" b="1" kern="1200" dirty="0" smtClean="0">
                <a:solidFill>
                  <a:schemeClr val="tx1"/>
                </a:solidFill>
                <a:effectLst/>
                <a:latin typeface="+mn-lt"/>
                <a:ea typeface="+mn-ea"/>
                <a:cs typeface="+mn-cs"/>
              </a:rPr>
              <a:t>/R Differs from Common Practice </a:t>
            </a:r>
            <a:r>
              <a:rPr lang="en-US" sz="1200" kern="1200" dirty="0" smtClean="0">
                <a:solidFill>
                  <a:schemeClr val="tx1"/>
                </a:solidFill>
                <a:effectLst/>
                <a:latin typeface="+mn-lt"/>
                <a:ea typeface="+mn-ea"/>
                <a:cs typeface="+mn-cs"/>
              </a:rPr>
              <a:t>is a comparison of some of the most prevalent practices (left column), with what is suggested by the research (right column).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Individually, reflect on: first two questions</a:t>
            </a:r>
            <a:r>
              <a:rPr lang="en-US" sz="1200" kern="1200" baseline="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full group, share how you feel about this evidence-based approach to goal achievement:</a:t>
            </a:r>
            <a:r>
              <a:rPr lang="en-US" baseline="0" dirty="0" smtClean="0"/>
              <a:t> third question</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21298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3620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51192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25019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77163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404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047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End this workshop on a personal and celebratory note. For example, you can go around the room and invite everyone to share one goal that have for their coming year (either work-related or not). Others simply listen to the goal, and (silently) offer their words of support.</a:t>
            </a:r>
          </a:p>
          <a:p>
            <a:endParaRPr lang="en-US" dirty="0"/>
          </a:p>
        </p:txBody>
      </p:sp>
    </p:spTree>
    <p:extLst>
      <p:ext uri="{BB962C8B-B14F-4D97-AF65-F5344CB8AC3E}">
        <p14:creationId xmlns:p14="http://schemas.microsoft.com/office/powerpoint/2010/main" val="43525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048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94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92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074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r>
              <a:rPr lang="en-US" sz="1200" kern="1200" dirty="0" smtClean="0">
                <a:solidFill>
                  <a:schemeClr val="tx1"/>
                </a:solidFill>
                <a:effectLst/>
                <a:latin typeface="+mn-lt"/>
                <a:ea typeface="+mn-ea"/>
                <a:cs typeface="+mn-cs"/>
              </a:rPr>
              <a:t>Today’s workshop focuses on core adult capabilities - also known as Executive Function skills. In today’s workshop, we’ll take an up-close-and-personal look at these skills, explore how these skills show up in life, and exchange ideas about how a greater awareness of these skills can strengthen our program and support our clients.</a:t>
            </a:r>
            <a:endParaRPr lang="en-US" dirty="0"/>
          </a:p>
        </p:txBody>
      </p:sp>
    </p:spTree>
    <p:extLst>
      <p:ext uri="{BB962C8B-B14F-4D97-AF65-F5344CB8AC3E}">
        <p14:creationId xmlns:p14="http://schemas.microsoft.com/office/powerpoint/2010/main" val="2694827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5707" y="2130425"/>
            <a:ext cx="5810244" cy="406519"/>
          </a:xfrm>
          <a:ln>
            <a:noFill/>
          </a:ln>
        </p:spPr>
        <p:txBody>
          <a:bodyPr>
            <a:normAutofit/>
          </a:bodyPr>
          <a:lstStyle>
            <a:lvl1pPr algn="l">
              <a:defRPr sz="2600" b="1" baseline="0">
                <a:solidFill>
                  <a:srgbClr val="10335A"/>
                </a:solidFill>
                <a:latin typeface="Arial Black"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895707" y="3851910"/>
            <a:ext cx="5334480" cy="594788"/>
          </a:xfrm>
          <a:ln>
            <a:noFill/>
          </a:ln>
        </p:spPr>
        <p:txBody>
          <a:bodyPr lIns="0" tIns="0" rIns="0" bIns="0">
            <a:normAutofit/>
          </a:bodyPr>
          <a:lstStyle>
            <a:lvl1pPr marL="0" indent="0" algn="l">
              <a:buNone/>
              <a:defRPr sz="1500" baseline="0">
                <a:solidFill>
                  <a:srgbClr val="10335A"/>
                </a:solidFill>
                <a:latin typeface="Arial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at the xxx Conference, city, state (location)</a:t>
            </a:r>
          </a:p>
        </p:txBody>
      </p:sp>
      <p:cxnSp>
        <p:nvCxnSpPr>
          <p:cNvPr id="5" name="Straight Connector 4"/>
          <p:cNvCxnSpPr/>
          <p:nvPr userDrawn="1"/>
        </p:nvCxnSpPr>
        <p:spPr>
          <a:xfrm flipV="1">
            <a:off x="2895707" y="3718988"/>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V="1">
            <a:off x="2895707" y="4910663"/>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31339" y="6155267"/>
            <a:ext cx="8675593" cy="794"/>
          </a:xfrm>
          <a:prstGeom prst="line">
            <a:avLst/>
          </a:prstGeom>
          <a:ln w="12700" cap="flat" cmpd="sng" algn="ctr">
            <a:solidFill>
              <a:srgbClr val="D224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hasCustomPrompt="1"/>
          </p:nvPr>
        </p:nvSpPr>
        <p:spPr>
          <a:xfrm>
            <a:off x="2826956" y="2629291"/>
            <a:ext cx="5806963" cy="926295"/>
          </a:xfrm>
          <a:ln>
            <a:noFill/>
          </a:ln>
        </p:spPr>
        <p:txBody>
          <a:bodyPr>
            <a:noAutofit/>
          </a:bodyPr>
          <a:lstStyle>
            <a:lvl1pPr marL="0" indent="0">
              <a:buNone/>
              <a:defRPr sz="2600" b="0">
                <a:solidFill>
                  <a:srgbClr val="10335A"/>
                </a:solidFill>
                <a:latin typeface="Arial" pitchFamily="34" charset="0"/>
                <a:cs typeface="Arial" pitchFamily="34" charset="0"/>
              </a:defRPr>
            </a:lvl1pPr>
            <a:lvl2pPr>
              <a:defRPr sz="26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smtClean="0"/>
              <a:t>Subtitle (after colon) in this font</a:t>
            </a:r>
            <a:endParaRPr lang="en-US" dirty="0"/>
          </a:p>
        </p:txBody>
      </p:sp>
      <p:sp>
        <p:nvSpPr>
          <p:cNvPr id="22" name="Text Placeholder 21"/>
          <p:cNvSpPr>
            <a:spLocks noGrp="1"/>
          </p:cNvSpPr>
          <p:nvPr>
            <p:ph type="body" sz="quarter" idx="11" hasCustomPrompt="1"/>
          </p:nvPr>
        </p:nvSpPr>
        <p:spPr>
          <a:xfrm>
            <a:off x="2826957" y="5132388"/>
            <a:ext cx="5806963" cy="914400"/>
          </a:xfrm>
          <a:ln>
            <a:noFill/>
          </a:ln>
        </p:spPr>
        <p:txBody>
          <a:bodyPr>
            <a:normAutofit/>
          </a:bodyPr>
          <a:lstStyle>
            <a:lvl1pPr>
              <a:spcBef>
                <a:spcPct val="20000"/>
              </a:spcBef>
              <a:buNone/>
              <a:defRPr sz="1600">
                <a:solidFill>
                  <a:srgbClr val="10335A"/>
                </a:solidFill>
                <a:latin typeface="Arial" pitchFamily="34" charset="0"/>
                <a:cs typeface="Arial" pitchFamily="34" charset="0"/>
              </a:defRPr>
            </a:lvl1pPr>
          </a:lstStyle>
          <a:p>
            <a:pPr lvl="0">
              <a:spcBef>
                <a:spcPct val="20000"/>
              </a:spcBef>
            </a:pPr>
            <a:r>
              <a:rPr kumimoji="0" lang="en-US" sz="1600" u="none" strike="noStrike" kern="1200" cap="none" spc="0" normalizeH="0" baseline="0" noProof="0" dirty="0" smtClean="0">
                <a:ln>
                  <a:noFill/>
                </a:ln>
                <a:solidFill>
                  <a:schemeClr val="tx1"/>
                </a:solidFill>
                <a:effectLst/>
                <a:uLnTx/>
                <a:uFillTx/>
                <a:latin typeface="Arial"/>
                <a:ea typeface="+mn-ea"/>
                <a:cs typeface="Arial"/>
              </a:rPr>
              <a:t>Author • Author</a:t>
            </a:r>
            <a:r>
              <a:rPr lang="en-US" sz="1600" dirty="0" smtClean="0">
                <a:latin typeface="Arial"/>
                <a:cs typeface="Arial"/>
              </a:rPr>
              <a:t>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a:p>
            <a:pPr lvl="0">
              <a:spcBef>
                <a:spcPct val="20000"/>
              </a:spcBef>
            </a:pPr>
            <a:r>
              <a:rPr lang="en-US" sz="1600" dirty="0" smtClean="0">
                <a:latin typeface="Arial"/>
                <a:cs typeface="Arial"/>
              </a:rPr>
              <a:t>Author • Author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Text Placeholder 15"/>
          <p:cNvSpPr>
            <a:spLocks noGrp="1"/>
          </p:cNvSpPr>
          <p:nvPr>
            <p:ph type="body" sz="quarter" idx="12" hasCustomPrompt="1"/>
          </p:nvPr>
        </p:nvSpPr>
        <p:spPr>
          <a:xfrm>
            <a:off x="2826957" y="4610100"/>
            <a:ext cx="5334480" cy="335598"/>
          </a:xfrm>
          <a:ln>
            <a:noFill/>
          </a:ln>
        </p:spPr>
        <p:txBody>
          <a:bodyPr>
            <a:normAutofit/>
          </a:bodyPr>
          <a:lstStyle>
            <a:lvl1pPr>
              <a:buNone/>
              <a:defRPr sz="1500" baseline="0">
                <a:solidFill>
                  <a:srgbClr val="10335A"/>
                </a:solidFill>
                <a:latin typeface="Arial Black" pitchFamily="34" charset="0"/>
              </a:defRPr>
            </a:lvl1pPr>
          </a:lstStyle>
          <a:p>
            <a:pPr lvl="0"/>
            <a:r>
              <a:rPr lang="en-US" dirty="0" smtClean="0"/>
              <a:t>Enter conference date</a:t>
            </a:r>
          </a:p>
        </p:txBody>
      </p:sp>
      <p:pic>
        <p:nvPicPr>
          <p:cNvPr id="14"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43840" y="207437"/>
            <a:ext cx="1764430" cy="584242"/>
          </a:xfrm>
          <a:prstGeom prst="rect">
            <a:avLst/>
          </a:prstGeom>
          <a:noFill/>
        </p:spPr>
      </p:pic>
      <p:cxnSp>
        <p:nvCxnSpPr>
          <p:cNvPr id="15" name="Straight Connector 14"/>
          <p:cNvCxnSpPr/>
          <p:nvPr/>
        </p:nvCxnSpPr>
        <p:spPr>
          <a:xfrm flipV="1">
            <a:off x="231339" y="924449"/>
            <a:ext cx="8675593" cy="794"/>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2895707" y="3718988"/>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2895707" y="4910663"/>
            <a:ext cx="5334480" cy="794"/>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231339" y="6155267"/>
            <a:ext cx="8675593" cy="794"/>
          </a:xfrm>
          <a:prstGeom prst="line">
            <a:avLst/>
          </a:prstGeom>
          <a:ln w="12700" cap="flat" cmpd="sng" algn="ctr">
            <a:solidFill>
              <a:srgbClr val="D224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43840" y="207437"/>
            <a:ext cx="1764430" cy="584242"/>
          </a:xfrm>
          <a:prstGeom prst="rect">
            <a:avLst/>
          </a:prstGeom>
          <a:noFill/>
        </p:spPr>
      </p:pic>
      <p:cxnSp>
        <p:nvCxnSpPr>
          <p:cNvPr id="25" name="Straight Connector 24"/>
          <p:cNvCxnSpPr/>
          <p:nvPr userDrawn="1"/>
        </p:nvCxnSpPr>
        <p:spPr>
          <a:xfrm flipV="1">
            <a:off x="231339" y="924449"/>
            <a:ext cx="8675593" cy="794"/>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1" y="6233478"/>
            <a:ext cx="807255" cy="457200"/>
          </a:xfrm>
          <a:prstGeom prst="rect">
            <a:avLst/>
          </a:prstGeom>
        </p:spPr>
      </p:pic>
      <p:pic>
        <p:nvPicPr>
          <p:cNvPr id="1027" name="58D1C409-1BA2-4130-B941-D82DC96180D5" descr="image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65671" y="6284681"/>
            <a:ext cx="2240280" cy="454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5"/>
          <a:stretch>
            <a:fillRect/>
          </a:stretch>
        </p:blipFill>
        <p:spPr>
          <a:xfrm>
            <a:off x="6094025" y="242097"/>
            <a:ext cx="2812907" cy="556399"/>
          </a:xfrm>
          <a:prstGeom prst="rect">
            <a:avLst/>
          </a:prstGeom>
        </p:spPr>
      </p:pic>
    </p:spTree>
    <p:extLst>
      <p:ext uri="{BB962C8B-B14F-4D97-AF65-F5344CB8AC3E}">
        <p14:creationId xmlns:p14="http://schemas.microsoft.com/office/powerpoint/2010/main" val="3837429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0335A"/>
                </a:solidFill>
              </a:defRPr>
            </a:lvl1pPr>
          </a:lstStyle>
          <a:p>
            <a:r>
              <a:rPr lang="en-US" smtClean="0"/>
              <a:t>Click to edit Master title style</a:t>
            </a:r>
            <a:endParaRPr lang="en-US" dirty="0"/>
          </a:p>
        </p:txBody>
      </p:sp>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
        <p:nvSpPr>
          <p:cNvPr id="12" name="Text Placeholder 11"/>
          <p:cNvSpPr>
            <a:spLocks noGrp="1"/>
          </p:cNvSpPr>
          <p:nvPr>
            <p:ph type="body" sz="quarter" idx="11"/>
          </p:nvPr>
        </p:nvSpPr>
        <p:spPr>
          <a:xfrm>
            <a:off x="457200" y="1173480"/>
            <a:ext cx="8229599" cy="4846320"/>
          </a:xfrm>
          <a:ln>
            <a:noFill/>
          </a:ln>
        </p:spPr>
        <p:txBody>
          <a:bodyPr/>
          <a:lstStyle>
            <a:lvl1pPr marL="228600" indent="-228600">
              <a:spcBef>
                <a:spcPts val="1000"/>
              </a:spcBef>
              <a:spcAft>
                <a:spcPts val="600"/>
              </a:spcAft>
              <a:buClr>
                <a:srgbClr val="10335A"/>
              </a:buClr>
              <a:buSzPct val="115000"/>
              <a:defRPr sz="2400" b="1">
                <a:solidFill>
                  <a:srgbClr val="10335A"/>
                </a:solidFill>
                <a:latin typeface="Arial Bold" pitchFamily="34" charset="0"/>
                <a:cs typeface="Arial Bold" pitchFamily="34" charset="0"/>
              </a:defRPr>
            </a:lvl1pPr>
            <a:lvl2pPr marL="457200" indent="-228600">
              <a:spcBef>
                <a:spcPts val="300"/>
              </a:spcBef>
              <a:spcAft>
                <a:spcPts val="300"/>
              </a:spcAft>
              <a:buClr>
                <a:srgbClr val="10335A"/>
              </a:buClr>
              <a:defRPr sz="2000" b="1">
                <a:solidFill>
                  <a:srgbClr val="10335A"/>
                </a:solidFill>
                <a:latin typeface="Arial Bold" pitchFamily="34" charset="0"/>
                <a:cs typeface="Arial Bold" pitchFamily="34" charset="0"/>
              </a:defRPr>
            </a:lvl2pPr>
            <a:lvl3pPr marL="685800" indent="-228600">
              <a:spcBef>
                <a:spcPts val="300"/>
              </a:spcBef>
              <a:buClr>
                <a:srgbClr val="10335A"/>
              </a:buClr>
              <a:defRPr sz="1800">
                <a:solidFill>
                  <a:srgbClr val="10335A"/>
                </a:solidFill>
              </a:defRPr>
            </a:lvl3pPr>
            <a:lvl4pPr marL="1316038" indent="-346075">
              <a:spcBef>
                <a:spcPts val="300"/>
              </a:spcBef>
              <a:defRPr sz="1400"/>
            </a:lvl4pPr>
            <a:lvl5pPr marL="1660525" indent="-344488">
              <a:spcBef>
                <a:spcPts val="300"/>
              </a:spcBef>
              <a:defRPr sz="14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1" y="6270041"/>
            <a:ext cx="1380760" cy="457200"/>
          </a:xfrm>
          <a:prstGeom prst="rect">
            <a:avLst/>
          </a:prstGeom>
          <a:noFill/>
        </p:spPr>
      </p:pic>
      <p:sp>
        <p:nvSpPr>
          <p:cNvPr id="7" name="TextBox 6"/>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3886" y="6315761"/>
            <a:ext cx="645804" cy="365760"/>
          </a:xfrm>
          <a:prstGeom prst="rect">
            <a:avLst/>
          </a:prstGeom>
        </p:spPr>
      </p:pic>
      <p:pic>
        <p:nvPicPr>
          <p:cNvPr id="17" name="58D1C409-1BA2-4130-B941-D82DC96180D5" descr="image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3234" y="6316750"/>
            <a:ext cx="1801969" cy="365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userDrawn="1"/>
        </p:nvPicPr>
        <p:blipFill>
          <a:blip r:embed="rId5"/>
          <a:stretch>
            <a:fillRect/>
          </a:stretch>
        </p:blipFill>
        <p:spPr>
          <a:xfrm>
            <a:off x="1923274" y="6307856"/>
            <a:ext cx="2120220" cy="419385"/>
          </a:xfrm>
          <a:prstGeom prst="rect">
            <a:avLst/>
          </a:prstGeom>
        </p:spPr>
      </p:pic>
    </p:spTree>
    <p:extLst>
      <p:ext uri="{BB962C8B-B14F-4D97-AF65-F5344CB8AC3E}">
        <p14:creationId xmlns:p14="http://schemas.microsoft.com/office/powerpoint/2010/main" val="1217968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206888"/>
            <a:ext cx="7772400" cy="1500187"/>
          </a:xfrm>
        </p:spPr>
        <p:txBody>
          <a:bodyPr anchor="ctr">
            <a:normAutofit/>
          </a:bodyPr>
          <a:lstStyle>
            <a:lvl1pPr marL="0" indent="0" algn="ctr">
              <a:buNone/>
              <a:defRPr sz="2800" baseline="0">
                <a:solidFill>
                  <a:srgbClr val="10335A"/>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Slide</a:t>
            </a:r>
          </a:p>
        </p:txBody>
      </p:sp>
      <p:sp>
        <p:nvSpPr>
          <p:cNvPr id="5" name="TextBox 4"/>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7"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6" name="TextBox 5"/>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8"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7067" y="6316750"/>
            <a:ext cx="645804" cy="365760"/>
          </a:xfrm>
          <a:prstGeom prst="rect">
            <a:avLst/>
          </a:prstGeom>
        </p:spPr>
      </p:pic>
      <p:pic>
        <p:nvPicPr>
          <p:cNvPr id="14" name="58D1C409-1BA2-4130-B941-D82DC96180D5" descr="image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3234" y="6316750"/>
            <a:ext cx="1792224" cy="363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userDrawn="1"/>
        </p:nvPicPr>
        <p:blipFill>
          <a:blip r:embed="rId5"/>
          <a:stretch>
            <a:fillRect/>
          </a:stretch>
        </p:blipFill>
        <p:spPr>
          <a:xfrm>
            <a:off x="1935276" y="6308161"/>
            <a:ext cx="2086322" cy="412679"/>
          </a:xfrm>
          <a:prstGeom prst="rect">
            <a:avLst/>
          </a:prstGeom>
        </p:spPr>
      </p:pic>
    </p:spTree>
    <p:extLst>
      <p:ext uri="{BB962C8B-B14F-4D97-AF65-F5344CB8AC3E}">
        <p14:creationId xmlns:p14="http://schemas.microsoft.com/office/powerpoint/2010/main" val="198802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rgbClr val="10335A"/>
                </a:solidFill>
              </a:defRPr>
            </a:lvl1pPr>
          </a:lstStyle>
          <a:p>
            <a:r>
              <a:rPr lang="en-US" dirty="0" smtClean="0"/>
              <a:t>Table Title</a:t>
            </a:r>
            <a:endParaRPr lang="en-US" dirty="0"/>
          </a:p>
        </p:txBody>
      </p:sp>
      <p:sp>
        <p:nvSpPr>
          <p:cNvPr id="4" name="TextBox 3"/>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
        <p:nvSpPr>
          <p:cNvPr id="8"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400" baseline="0">
                <a:solidFill>
                  <a:srgbClr val="10335A"/>
                </a:solidFill>
              </a:defRPr>
            </a:lvl1pPr>
            <a:lvl2pPr>
              <a:defRPr sz="1200"/>
            </a:lvl2pPr>
            <a:lvl3pPr>
              <a:defRPr sz="1200"/>
            </a:lvl3pPr>
            <a:lvl4pPr>
              <a:defRPr sz="1200"/>
            </a:lvl4pPr>
            <a:lvl5pPr>
              <a:defRPr sz="1200"/>
            </a:lvl5pPr>
          </a:lstStyle>
          <a:p>
            <a:pPr lvl="0"/>
            <a:r>
              <a:rPr lang="en-US" dirty="0" smtClean="0"/>
              <a:t>Add Source and Notes here.</a:t>
            </a:r>
          </a:p>
        </p:txBody>
      </p:sp>
      <p:sp>
        <p:nvSpPr>
          <p:cNvPr id="10" name="Table Placeholder 9"/>
          <p:cNvSpPr>
            <a:spLocks noGrp="1"/>
          </p:cNvSpPr>
          <p:nvPr>
            <p:ph type="tbl" sz="quarter" idx="11"/>
          </p:nvPr>
        </p:nvSpPr>
        <p:spPr>
          <a:xfrm>
            <a:off x="354983" y="1045029"/>
            <a:ext cx="8443782" cy="4105469"/>
          </a:xfrm>
        </p:spPr>
        <p:txBody>
          <a:bodyPr/>
          <a:lstStyle>
            <a:lvl1pPr>
              <a:buNone/>
              <a:defRPr>
                <a:solidFill>
                  <a:srgbClr val="10335A"/>
                </a:solidFill>
              </a:defRPr>
            </a:lvl1pPr>
          </a:lstStyle>
          <a:p>
            <a:r>
              <a:rPr lang="en-US" dirty="0" smtClean="0"/>
              <a:t>Click icon to add table</a:t>
            </a:r>
            <a:endParaRPr lang="en-US" dirty="0"/>
          </a:p>
        </p:txBody>
      </p:sp>
      <p:pic>
        <p:nvPicPr>
          <p:cNvPr id="9"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7" name="TextBox 6"/>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11"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2060" y="6308224"/>
            <a:ext cx="645804" cy="365760"/>
          </a:xfrm>
          <a:prstGeom prst="rect">
            <a:avLst/>
          </a:prstGeom>
        </p:spPr>
      </p:pic>
      <p:pic>
        <p:nvPicPr>
          <p:cNvPr id="14" name="58D1C409-1BA2-4130-B941-D82DC96180D5" descr="image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3234" y="6316750"/>
            <a:ext cx="1792224" cy="363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751055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or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rgbClr val="10335A"/>
                </a:solidFill>
              </a:defRPr>
            </a:lvl1pPr>
          </a:lstStyle>
          <a:p>
            <a:r>
              <a:rPr lang="en-US" dirty="0" smtClean="0"/>
              <a:t>Figure or Chart Title</a:t>
            </a:r>
            <a:endParaRPr lang="en-US" dirty="0"/>
          </a:p>
        </p:txBody>
      </p:sp>
      <p:sp>
        <p:nvSpPr>
          <p:cNvPr id="4" name="TextBox 3"/>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sp>
        <p:nvSpPr>
          <p:cNvPr id="5" name="Text Placeholder 7"/>
          <p:cNvSpPr>
            <a:spLocks noGrp="1"/>
          </p:cNvSpPr>
          <p:nvPr>
            <p:ph type="body" sz="quarter" idx="10"/>
          </p:nvPr>
        </p:nvSpPr>
        <p:spPr>
          <a:xfrm>
            <a:off x="354983" y="5272161"/>
            <a:ext cx="8443782" cy="914400"/>
          </a:xfrm>
        </p:spPr>
        <p:txBody>
          <a:bodyPr>
            <a:noAutofit/>
          </a:bodyPr>
          <a:lstStyle>
            <a:lvl1pPr marL="709613" indent="-1074738">
              <a:buNone/>
              <a:defRPr sz="1400" baseline="0">
                <a:solidFill>
                  <a:srgbClr val="10335A"/>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7" name="Chart Placeholder 6"/>
          <p:cNvSpPr>
            <a:spLocks noGrp="1"/>
          </p:cNvSpPr>
          <p:nvPr>
            <p:ph type="chart" sz="quarter" idx="11"/>
          </p:nvPr>
        </p:nvSpPr>
        <p:spPr>
          <a:xfrm>
            <a:off x="354983" y="1035698"/>
            <a:ext cx="8443782" cy="4124131"/>
          </a:xfrm>
          <a:prstGeom prst="roundRect">
            <a:avLst>
              <a:gd name="adj" fmla="val 0"/>
            </a:avLst>
          </a:prstGeom>
        </p:spPr>
        <p:txBody>
          <a:bodyPr/>
          <a:lstStyle>
            <a:lvl1pPr>
              <a:buNone/>
              <a:defRPr>
                <a:solidFill>
                  <a:srgbClr val="10335A"/>
                </a:solidFill>
              </a:defRPr>
            </a:lvl1pPr>
          </a:lstStyle>
          <a:p>
            <a:r>
              <a:rPr lang="en-US" dirty="0" smtClean="0"/>
              <a:t>Click icon to add chart</a:t>
            </a:r>
            <a:endParaRPr lang="en-US" dirty="0"/>
          </a:p>
        </p:txBody>
      </p:sp>
      <p:pic>
        <p:nvPicPr>
          <p:cNvPr id="9"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8" name="TextBox 7"/>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10"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2060" y="6316750"/>
            <a:ext cx="645804" cy="36576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6057" y="6321446"/>
            <a:ext cx="1148984" cy="365760"/>
          </a:xfrm>
          <a:prstGeom prst="rect">
            <a:avLst/>
          </a:prstGeom>
        </p:spPr>
      </p:pic>
      <p:pic>
        <p:nvPicPr>
          <p:cNvPr id="17" name="58D1C409-1BA2-4130-B941-D82DC96180D5" descr="image00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83234" y="6316750"/>
            <a:ext cx="1792224" cy="363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5450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0335A"/>
                </a:solidFill>
              </a:defRPr>
            </a:lvl1pPr>
          </a:lstStyle>
          <a:p>
            <a:r>
              <a:rPr lang="en-US" smtClean="0"/>
              <a:t>Click to edit Master title style</a:t>
            </a:r>
            <a:endParaRPr lang="en-US" dirty="0"/>
          </a:p>
        </p:txBody>
      </p:sp>
      <p:sp>
        <p:nvSpPr>
          <p:cNvPr id="4" name="TextBox 3"/>
          <p:cNvSpPr txBox="1"/>
          <p:nvPr/>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6" name="Picture 2" descr="N:\Corporate\Communications\Images\logos\_Mathematica Policy Research Logo\Mathematica-logo-RGB.png"/>
          <p:cNvPicPr>
            <a:picLocks noChangeAspect="1" noChangeArrowheads="1"/>
          </p:cNvPicPr>
          <p:nvPr/>
        </p:nvPicPr>
        <p:blipFill>
          <a:blip r:embed="rId2"/>
          <a:srcRect/>
          <a:stretch>
            <a:fillRect/>
          </a:stretch>
        </p:blipFill>
        <p:spPr bwMode="auto">
          <a:xfrm>
            <a:off x="236452" y="6270042"/>
            <a:ext cx="1378461" cy="456439"/>
          </a:xfrm>
          <a:prstGeom prst="rect">
            <a:avLst/>
          </a:prstGeom>
          <a:noFill/>
        </p:spPr>
      </p:pic>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smtClean="0">
              <a:solidFill>
                <a:srgbClr val="10335A"/>
              </a:solidFill>
              <a:latin typeface="+mn-lt"/>
              <a:cs typeface="Arial Black"/>
            </a:endParaRPr>
          </a:p>
        </p:txBody>
      </p:sp>
      <p:pic>
        <p:nvPicPr>
          <p:cNvPr id="7"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5611" y="6314772"/>
            <a:ext cx="645804" cy="365760"/>
          </a:xfrm>
          <a:prstGeom prst="rect">
            <a:avLst/>
          </a:prstGeom>
        </p:spPr>
      </p:pic>
      <p:pic>
        <p:nvPicPr>
          <p:cNvPr id="15" name="58D1C409-1BA2-4130-B941-D82DC96180D5" descr="image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3234" y="6316750"/>
            <a:ext cx="1792224" cy="363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1346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120" y="274638"/>
            <a:ext cx="8674812" cy="648223"/>
          </a:xfrm>
          <a:prstGeom prst="rect">
            <a:avLst/>
          </a:prstGeom>
          <a:ln>
            <a:noFill/>
          </a:ln>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7686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232120" y="922861"/>
            <a:ext cx="8674812" cy="1588"/>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2120" y="6149338"/>
            <a:ext cx="8674812" cy="1588"/>
          </a:xfrm>
          <a:prstGeom prst="line">
            <a:avLst/>
          </a:prstGeom>
          <a:ln w="127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680119"/>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 id="2147483690" r:id="rId4"/>
    <p:sldLayoutId id="2147483691" r:id="rId5"/>
    <p:sldLayoutId id="2147483692" r:id="rId6"/>
  </p:sldLayoutIdLst>
  <p:timing>
    <p:tnLst>
      <p:par>
        <p:cTn id="1" dur="indefinite" restart="never" nodeType="tmRoot"/>
      </p:par>
    </p:tnLst>
  </p:timing>
  <p:hf hdr="0" ftr="0" dt="0"/>
  <p:txStyles>
    <p:titleStyle>
      <a:lvl1pPr algn="ctr" defTabSz="457200" rtl="0" eaLnBrk="1" latinLnBrk="0" hangingPunct="1">
        <a:spcBef>
          <a:spcPct val="0"/>
        </a:spcBef>
        <a:buNone/>
        <a:defRPr sz="2800" kern="1200">
          <a:solidFill>
            <a:srgbClr val="10335A"/>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lworksnextgen.org/" TargetMode="External"/><Relationship Id="rId2" Type="http://schemas.openxmlformats.org/officeDocument/2006/relationships/hyperlink" Target="http://calworksnextgen.org/category/tools/frontline-tools/staff-guid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LCattell@mathematica-mpr.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3675" y="2222772"/>
            <a:ext cx="5810244" cy="406519"/>
          </a:xfrm>
        </p:spPr>
        <p:txBody>
          <a:bodyPr/>
          <a:lstStyle/>
          <a:p>
            <a:r>
              <a:rPr lang="en-US" dirty="0" smtClean="0"/>
              <a:t>CalWORKs 2.0 </a:t>
            </a:r>
            <a:endParaRPr lang="en-US" dirty="0"/>
          </a:p>
        </p:txBody>
      </p:sp>
      <p:sp>
        <p:nvSpPr>
          <p:cNvPr id="3" name="Subtitle 2"/>
          <p:cNvSpPr>
            <a:spLocks noGrp="1"/>
          </p:cNvSpPr>
          <p:nvPr>
            <p:ph type="subTitle" idx="1"/>
          </p:nvPr>
        </p:nvSpPr>
        <p:spPr/>
        <p:txBody>
          <a:bodyPr>
            <a:normAutofit/>
          </a:bodyPr>
          <a:lstStyle/>
          <a:p>
            <a:r>
              <a:rPr lang="en-US" dirty="0" smtClean="0"/>
              <a:t>Sacramento, CA</a:t>
            </a:r>
            <a:endParaRPr lang="en-US" dirty="0"/>
          </a:p>
        </p:txBody>
      </p:sp>
      <p:sp>
        <p:nvSpPr>
          <p:cNvPr id="4" name="Text Placeholder 3"/>
          <p:cNvSpPr>
            <a:spLocks noGrp="1"/>
          </p:cNvSpPr>
          <p:nvPr>
            <p:ph type="body" sz="quarter" idx="10"/>
          </p:nvPr>
        </p:nvSpPr>
        <p:spPr/>
        <p:txBody>
          <a:bodyPr/>
          <a:lstStyle/>
          <a:p>
            <a:r>
              <a:rPr lang="en-US" dirty="0" smtClean="0"/>
              <a:t>Evidence to Practice: Goal Achievement in CalWORKs 2.0</a:t>
            </a:r>
            <a:endParaRPr lang="en-US" dirty="0"/>
          </a:p>
        </p:txBody>
      </p:sp>
      <p:sp>
        <p:nvSpPr>
          <p:cNvPr id="5" name="Text Placeholder 4"/>
          <p:cNvSpPr>
            <a:spLocks noGrp="1"/>
          </p:cNvSpPr>
          <p:nvPr>
            <p:ph type="body" sz="quarter" idx="11"/>
          </p:nvPr>
        </p:nvSpPr>
        <p:spPr/>
        <p:txBody>
          <a:bodyPr>
            <a:normAutofit/>
          </a:bodyPr>
          <a:lstStyle/>
          <a:p>
            <a:r>
              <a:rPr lang="en-US" dirty="0" smtClean="0"/>
              <a:t>Michelle Derr, Mathematica</a:t>
            </a:r>
          </a:p>
          <a:p>
            <a:r>
              <a:rPr lang="en-US" dirty="0" smtClean="0"/>
              <a:t>Lindsay Cattell, Mathematica </a:t>
            </a:r>
          </a:p>
        </p:txBody>
      </p:sp>
      <p:sp>
        <p:nvSpPr>
          <p:cNvPr id="6" name="Text Placeholder 5"/>
          <p:cNvSpPr>
            <a:spLocks noGrp="1"/>
          </p:cNvSpPr>
          <p:nvPr>
            <p:ph type="body" sz="quarter" idx="12"/>
          </p:nvPr>
        </p:nvSpPr>
        <p:spPr/>
        <p:txBody>
          <a:bodyPr/>
          <a:lstStyle/>
          <a:p>
            <a:r>
              <a:rPr lang="en-US" dirty="0" smtClean="0"/>
              <a:t>February 21-22, 2019 </a:t>
            </a:r>
            <a:endParaRPr lang="en-US" dirty="0"/>
          </a:p>
        </p:txBody>
      </p:sp>
    </p:spTree>
    <p:extLst>
      <p:ext uri="{BB962C8B-B14F-4D97-AF65-F5344CB8AC3E}">
        <p14:creationId xmlns:p14="http://schemas.microsoft.com/office/powerpoint/2010/main" val="236328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Day 1</a:t>
            </a:r>
            <a:endParaRPr lang="en-US" dirty="0"/>
          </a:p>
        </p:txBody>
      </p:sp>
      <p:sp>
        <p:nvSpPr>
          <p:cNvPr id="3" name="Text Placeholder 2"/>
          <p:cNvSpPr>
            <a:spLocks noGrp="1"/>
          </p:cNvSpPr>
          <p:nvPr>
            <p:ph type="body" sz="quarter" idx="11"/>
          </p:nvPr>
        </p:nvSpPr>
        <p:spPr/>
        <p:txBody>
          <a:bodyPr>
            <a:normAutofit fontScale="62500" lnSpcReduction="20000"/>
          </a:bodyPr>
          <a:lstStyle/>
          <a:p>
            <a:r>
              <a:rPr lang="en-US" dirty="0" smtClean="0"/>
              <a:t>Welcome (8:00 – 8:30)</a:t>
            </a:r>
          </a:p>
          <a:p>
            <a:r>
              <a:rPr lang="en-US" dirty="0" smtClean="0"/>
              <a:t>Session 1 (8:30 - 10:00)</a:t>
            </a:r>
          </a:p>
          <a:p>
            <a:pPr lvl="1"/>
            <a:r>
              <a:rPr lang="en-US" dirty="0" smtClean="0"/>
              <a:t>Adult Capabilities</a:t>
            </a:r>
          </a:p>
          <a:p>
            <a:pPr lvl="1"/>
            <a:r>
              <a:rPr lang="en-US" dirty="0" smtClean="0"/>
              <a:t>Informal conversations</a:t>
            </a:r>
          </a:p>
          <a:p>
            <a:r>
              <a:rPr lang="en-US" i="1" dirty="0" smtClean="0"/>
              <a:t>15 min break</a:t>
            </a:r>
          </a:p>
          <a:p>
            <a:r>
              <a:rPr lang="en-US" dirty="0" smtClean="0"/>
              <a:t>Session 2 (10:15 - 11:45)</a:t>
            </a:r>
          </a:p>
          <a:p>
            <a:pPr lvl="1"/>
            <a:r>
              <a:rPr lang="en-US" dirty="0" smtClean="0"/>
              <a:t>Scarcity</a:t>
            </a:r>
          </a:p>
          <a:p>
            <a:pPr lvl="1"/>
            <a:r>
              <a:rPr lang="en-US" dirty="0" smtClean="0"/>
              <a:t>Informal conversations</a:t>
            </a:r>
          </a:p>
          <a:p>
            <a:r>
              <a:rPr lang="en-US" i="1" dirty="0" smtClean="0"/>
              <a:t>1 hour lunch</a:t>
            </a:r>
          </a:p>
          <a:p>
            <a:r>
              <a:rPr lang="en-US" dirty="0" smtClean="0"/>
              <a:t>Session 3 (12:45 - 2:45)</a:t>
            </a:r>
          </a:p>
          <a:p>
            <a:pPr lvl="1"/>
            <a:r>
              <a:rPr lang="en-US" dirty="0" smtClean="0"/>
              <a:t>Goal Achievement</a:t>
            </a:r>
          </a:p>
          <a:p>
            <a:pPr lvl="1"/>
            <a:r>
              <a:rPr lang="en-US" dirty="0" smtClean="0"/>
              <a:t>Informal conversations</a:t>
            </a:r>
          </a:p>
          <a:p>
            <a:r>
              <a:rPr lang="en-US" i="1" dirty="0" smtClean="0"/>
              <a:t>15 min break</a:t>
            </a:r>
          </a:p>
          <a:p>
            <a:r>
              <a:rPr lang="en-US" dirty="0" smtClean="0"/>
              <a:t>Breakout by staff type (3:00 – 4:00)</a:t>
            </a:r>
          </a:p>
          <a:p>
            <a:r>
              <a:rPr lang="en-US" dirty="0" smtClean="0"/>
              <a:t>Closing (4:00 – 4:30)</a:t>
            </a:r>
            <a:endParaRPr lang="en-US" dirty="0"/>
          </a:p>
        </p:txBody>
      </p:sp>
    </p:spTree>
    <p:extLst>
      <p:ext uri="{BB962C8B-B14F-4D97-AF65-F5344CB8AC3E}">
        <p14:creationId xmlns:p14="http://schemas.microsoft.com/office/powerpoint/2010/main" val="404075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Day 2</a:t>
            </a:r>
            <a:endParaRPr lang="en-US" dirty="0"/>
          </a:p>
        </p:txBody>
      </p:sp>
      <p:sp>
        <p:nvSpPr>
          <p:cNvPr id="3" name="Text Placeholder 2"/>
          <p:cNvSpPr>
            <a:spLocks noGrp="1"/>
          </p:cNvSpPr>
          <p:nvPr>
            <p:ph type="body" sz="quarter" idx="11"/>
          </p:nvPr>
        </p:nvSpPr>
        <p:spPr/>
        <p:txBody>
          <a:bodyPr>
            <a:normAutofit fontScale="85000" lnSpcReduction="20000"/>
          </a:bodyPr>
          <a:lstStyle/>
          <a:p>
            <a:r>
              <a:rPr lang="en-US" dirty="0" smtClean="0"/>
              <a:t>Welcome (8:00 - 8:30)</a:t>
            </a:r>
          </a:p>
          <a:p>
            <a:r>
              <a:rPr lang="en-US" dirty="0" smtClean="0"/>
              <a:t>Session 1 (8:30 - 10:30)</a:t>
            </a:r>
          </a:p>
          <a:p>
            <a:pPr lvl="1"/>
            <a:r>
              <a:rPr lang="en-US" dirty="0" smtClean="0"/>
              <a:t>Coaching</a:t>
            </a:r>
          </a:p>
          <a:p>
            <a:r>
              <a:rPr lang="en-US" i="1" dirty="0" smtClean="0"/>
              <a:t>15 min break</a:t>
            </a:r>
          </a:p>
          <a:p>
            <a:r>
              <a:rPr lang="en-US" dirty="0" smtClean="0"/>
              <a:t>Session 2 (10:45 - 12:15)</a:t>
            </a:r>
          </a:p>
          <a:p>
            <a:pPr lvl="1"/>
            <a:r>
              <a:rPr lang="en-US" dirty="0" smtClean="0"/>
              <a:t>CW 2.0 tools (part 1)</a:t>
            </a:r>
          </a:p>
          <a:p>
            <a:r>
              <a:rPr lang="en-US" i="1" dirty="0" smtClean="0"/>
              <a:t>1 hour lunch</a:t>
            </a:r>
          </a:p>
          <a:p>
            <a:r>
              <a:rPr lang="en-US" dirty="0" smtClean="0"/>
              <a:t>Session 3 (1:15 - 2:45)</a:t>
            </a:r>
          </a:p>
          <a:p>
            <a:pPr lvl="1"/>
            <a:r>
              <a:rPr lang="en-US" dirty="0" smtClean="0"/>
              <a:t>CW 2.0 tools (part 2)</a:t>
            </a:r>
          </a:p>
          <a:p>
            <a:r>
              <a:rPr lang="en-US" i="1" dirty="0" smtClean="0"/>
              <a:t>15 min break</a:t>
            </a:r>
          </a:p>
          <a:p>
            <a:r>
              <a:rPr lang="en-US" dirty="0" smtClean="0"/>
              <a:t>Breakout by county (3:00 – 4:00)</a:t>
            </a:r>
          </a:p>
          <a:p>
            <a:r>
              <a:rPr lang="en-US" dirty="0" smtClean="0"/>
              <a:t>Closing (4:00 – 4:30)</a:t>
            </a:r>
            <a:endParaRPr lang="en-US" dirty="0"/>
          </a:p>
        </p:txBody>
      </p:sp>
    </p:spTree>
    <p:extLst>
      <p:ext uri="{BB962C8B-B14F-4D97-AF65-F5344CB8AC3E}">
        <p14:creationId xmlns:p14="http://schemas.microsoft.com/office/powerpoint/2010/main" val="297283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Building Adult Capabilities</a:t>
            </a:r>
            <a:endParaRPr lang="en-US" dirty="0"/>
          </a:p>
        </p:txBody>
      </p:sp>
    </p:spTree>
    <p:extLst>
      <p:ext uri="{BB962C8B-B14F-4D97-AF65-F5344CB8AC3E}">
        <p14:creationId xmlns:p14="http://schemas.microsoft.com/office/powerpoint/2010/main" val="487357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Building Adult Capabilities</a:t>
            </a:r>
            <a:endParaRPr lang="en-US" dirty="0"/>
          </a:p>
        </p:txBody>
      </p:sp>
      <p:sp>
        <p:nvSpPr>
          <p:cNvPr id="3" name="Text Placeholder 2"/>
          <p:cNvSpPr>
            <a:spLocks noGrp="1"/>
          </p:cNvSpPr>
          <p:nvPr>
            <p:ph type="body" sz="quarter" idx="11"/>
          </p:nvPr>
        </p:nvSpPr>
        <p:spPr/>
        <p:txBody>
          <a:bodyPr/>
          <a:lstStyle/>
          <a:p>
            <a:r>
              <a:rPr lang="en-US" dirty="0" smtClean="0"/>
              <a:t>Building Core Capabilities- Video Viewing Guide (p.4)</a:t>
            </a:r>
          </a:p>
          <a:p>
            <a:r>
              <a:rPr lang="en-US" u="sng" dirty="0" smtClean="0"/>
              <a:t>Harvard Center on the Developing Child</a:t>
            </a:r>
          </a:p>
          <a:p>
            <a:endParaRPr lang="en-US" u="sng" dirty="0"/>
          </a:p>
          <a:p>
            <a:pPr marL="0" indent="0">
              <a:buNone/>
            </a:pPr>
            <a:r>
              <a:rPr lang="en-US" i="1" dirty="0"/>
              <a:t>What stood out for you in this video and why? </a:t>
            </a:r>
            <a:endParaRPr lang="en-US" i="1" dirty="0" smtClean="0"/>
          </a:p>
          <a:p>
            <a:pPr marL="0" indent="0">
              <a:buNone/>
            </a:pPr>
            <a:r>
              <a:rPr lang="en-US" i="1" dirty="0" smtClean="0"/>
              <a:t>What </a:t>
            </a:r>
            <a:r>
              <a:rPr lang="en-US" i="1" dirty="0"/>
              <a:t>questions do you have that we might explore together?</a:t>
            </a:r>
            <a:endParaRPr lang="en-US" dirty="0"/>
          </a:p>
          <a:p>
            <a:endParaRPr lang="en-US" dirty="0"/>
          </a:p>
        </p:txBody>
      </p:sp>
    </p:spTree>
    <p:extLst>
      <p:ext uri="{BB962C8B-B14F-4D97-AF65-F5344CB8AC3E}">
        <p14:creationId xmlns:p14="http://schemas.microsoft.com/office/powerpoint/2010/main" val="3529644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 Our Personal Strengths and Weaknesses</a:t>
            </a:r>
            <a:endParaRPr lang="en-US" dirty="0"/>
          </a:p>
        </p:txBody>
      </p:sp>
      <p:sp>
        <p:nvSpPr>
          <p:cNvPr id="3" name="Text Placeholder 2"/>
          <p:cNvSpPr>
            <a:spLocks noGrp="1"/>
          </p:cNvSpPr>
          <p:nvPr>
            <p:ph type="body" sz="quarter" idx="11"/>
          </p:nvPr>
        </p:nvSpPr>
        <p:spPr>
          <a:xfrm>
            <a:off x="457200" y="1054249"/>
            <a:ext cx="8229599" cy="4965551"/>
          </a:xfrm>
        </p:spPr>
        <p:txBody>
          <a:bodyPr>
            <a:normAutofit fontScale="92500" lnSpcReduction="20000"/>
          </a:bodyPr>
          <a:lstStyle/>
          <a:p>
            <a:r>
              <a:rPr lang="en-US" dirty="0" smtClean="0"/>
              <a:t>Handout 1: What Are Adult Capabilities? (p.5)</a:t>
            </a:r>
          </a:p>
          <a:p>
            <a:r>
              <a:rPr lang="en-US" dirty="0" smtClean="0"/>
              <a:t>Handout 2: Executive Skills Defined (p.6)</a:t>
            </a:r>
          </a:p>
          <a:p>
            <a:endParaRPr lang="en-US" dirty="0"/>
          </a:p>
          <a:p>
            <a:pPr marL="0" indent="0">
              <a:buNone/>
            </a:pPr>
            <a:r>
              <a:rPr lang="en-US" dirty="0" smtClean="0"/>
              <a:t>Personal Reflection – Read through the 12 skills (p.6)</a:t>
            </a:r>
          </a:p>
          <a:p>
            <a:r>
              <a:rPr lang="en-US" i="1" dirty="0"/>
              <a:t>Which three (3) skills do you see as your greatest strengths? What pattern, if any, do you see across these strengths? What is one example of how you’ve USED this strength in the past week?</a:t>
            </a:r>
            <a:endParaRPr lang="en-US" dirty="0"/>
          </a:p>
          <a:p>
            <a:r>
              <a:rPr lang="en-US" i="1" dirty="0"/>
              <a:t>Which three (3) skills do you see as your greatest weaknesses? What pattern, if any, do you see across these weaknesses? What is one example of a time when this weakness LIMITED you this past week? What strategies did you use for support?</a:t>
            </a:r>
            <a:endParaRPr lang="en-US" dirty="0"/>
          </a:p>
          <a:p>
            <a:pPr lvl="1"/>
            <a:endParaRPr lang="en-US" dirty="0"/>
          </a:p>
        </p:txBody>
      </p:sp>
    </p:spTree>
    <p:extLst>
      <p:ext uri="{BB962C8B-B14F-4D97-AF65-F5344CB8AC3E}">
        <p14:creationId xmlns:p14="http://schemas.microsoft.com/office/powerpoint/2010/main" val="1396551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Context Matters</a:t>
            </a:r>
            <a:endParaRPr lang="en-US" dirty="0"/>
          </a:p>
        </p:txBody>
      </p:sp>
      <p:sp>
        <p:nvSpPr>
          <p:cNvPr id="3" name="Text Placeholder 2"/>
          <p:cNvSpPr>
            <a:spLocks noGrp="1"/>
          </p:cNvSpPr>
          <p:nvPr>
            <p:ph type="body" sz="quarter" idx="11"/>
          </p:nvPr>
        </p:nvSpPr>
        <p:spPr/>
        <p:txBody>
          <a:bodyPr>
            <a:normAutofit/>
          </a:bodyPr>
          <a:lstStyle/>
          <a:p>
            <a:r>
              <a:rPr lang="en-US" dirty="0" smtClean="0"/>
              <a:t>Handout 3: Context Matters (p.7)</a:t>
            </a:r>
          </a:p>
          <a:p>
            <a:pPr lvl="1"/>
            <a:r>
              <a:rPr lang="en-US" b="0" i="1" dirty="0" smtClean="0"/>
              <a:t>Given </a:t>
            </a:r>
            <a:r>
              <a:rPr lang="en-US" b="0" i="1" dirty="0"/>
              <a:t>your role in the program, what does this research say to you?</a:t>
            </a:r>
            <a:endParaRPr lang="en-US" i="1" dirty="0"/>
          </a:p>
          <a:p>
            <a:pPr marL="0" indent="0">
              <a:buNone/>
            </a:pPr>
            <a:endParaRPr lang="en-US" dirty="0"/>
          </a:p>
        </p:txBody>
      </p:sp>
    </p:spTree>
    <p:extLst>
      <p:ext uri="{BB962C8B-B14F-4D97-AF65-F5344CB8AC3E}">
        <p14:creationId xmlns:p14="http://schemas.microsoft.com/office/powerpoint/2010/main" val="2139173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7" y="274637"/>
            <a:ext cx="8674812" cy="648223"/>
          </a:xfrm>
        </p:spPr>
        <p:txBody>
          <a:bodyPr>
            <a:normAutofit fontScale="90000"/>
          </a:bodyPr>
          <a:lstStyle/>
          <a:p>
            <a:r>
              <a:rPr lang="en-US" dirty="0" smtClean="0"/>
              <a:t>Apply: How Capabilities Show Up in Real Life</a:t>
            </a:r>
            <a:endParaRPr lang="en-US" dirty="0"/>
          </a:p>
        </p:txBody>
      </p:sp>
      <p:sp>
        <p:nvSpPr>
          <p:cNvPr id="3" name="Text Placeholder 2"/>
          <p:cNvSpPr>
            <a:spLocks noGrp="1"/>
          </p:cNvSpPr>
          <p:nvPr>
            <p:ph type="body" sz="quarter" idx="11"/>
          </p:nvPr>
        </p:nvSpPr>
        <p:spPr/>
        <p:txBody>
          <a:bodyPr>
            <a:normAutofit/>
          </a:bodyPr>
          <a:lstStyle/>
          <a:p>
            <a:pPr>
              <a:lnSpc>
                <a:spcPct val="120000"/>
              </a:lnSpc>
              <a:spcBef>
                <a:spcPts val="600"/>
              </a:spcBef>
              <a:spcAft>
                <a:spcPts val="0"/>
              </a:spcAft>
            </a:pPr>
            <a:r>
              <a:rPr lang="en-US" dirty="0" smtClean="0"/>
              <a:t>Match the story to the executive function</a:t>
            </a:r>
          </a:p>
          <a:p>
            <a:pPr lvl="1">
              <a:lnSpc>
                <a:spcPct val="120000"/>
              </a:lnSpc>
              <a:spcBef>
                <a:spcPts val="600"/>
              </a:spcBef>
              <a:spcAft>
                <a:spcPts val="0"/>
              </a:spcAft>
            </a:pPr>
            <a:r>
              <a:rPr lang="en-US" dirty="0" smtClean="0"/>
              <a:t>Handout 4: Real Life Stories (p.8)</a:t>
            </a:r>
          </a:p>
          <a:p>
            <a:pPr>
              <a:lnSpc>
                <a:spcPct val="120000"/>
              </a:lnSpc>
              <a:spcBef>
                <a:spcPts val="600"/>
              </a:spcBef>
              <a:spcAft>
                <a:spcPts val="0"/>
              </a:spcAft>
            </a:pPr>
            <a:r>
              <a:rPr lang="en-US" dirty="0" smtClean="0"/>
              <a:t>Questions?</a:t>
            </a:r>
          </a:p>
          <a:p>
            <a:pPr>
              <a:lnSpc>
                <a:spcPct val="120000"/>
              </a:lnSpc>
              <a:spcBef>
                <a:spcPts val="600"/>
              </a:spcBef>
              <a:spcAft>
                <a:spcPts val="0"/>
              </a:spcAft>
            </a:pPr>
            <a:r>
              <a:rPr lang="en-US" dirty="0"/>
              <a:t>T</a:t>
            </a:r>
            <a:r>
              <a:rPr lang="en-US" dirty="0" smtClean="0"/>
              <a:t>hink </a:t>
            </a:r>
            <a:r>
              <a:rPr lang="en-US" dirty="0"/>
              <a:t>of one client in your program </a:t>
            </a:r>
            <a:r>
              <a:rPr lang="en-US" dirty="0" smtClean="0"/>
              <a:t>now:  </a:t>
            </a:r>
            <a:endParaRPr lang="en-US" dirty="0"/>
          </a:p>
          <a:p>
            <a:pPr lvl="1"/>
            <a:r>
              <a:rPr lang="en-US" i="1" dirty="0"/>
              <a:t>What is a goal they are pursuing? </a:t>
            </a:r>
            <a:endParaRPr lang="en-US" dirty="0"/>
          </a:p>
          <a:p>
            <a:pPr lvl="1"/>
            <a:r>
              <a:rPr lang="en-US" i="1" dirty="0"/>
              <a:t>What do you see as a significant strength? How might they make better use of that strength to achieve their goal? </a:t>
            </a:r>
            <a:endParaRPr lang="en-US" dirty="0"/>
          </a:p>
          <a:p>
            <a:pPr lvl="1"/>
            <a:r>
              <a:rPr lang="en-US" i="1" dirty="0"/>
              <a:t>What do you see as a significant weakness? What strategies might support that weakness? </a:t>
            </a:r>
            <a:endParaRPr lang="en-US" dirty="0"/>
          </a:p>
          <a:p>
            <a:pPr>
              <a:lnSpc>
                <a:spcPct val="120000"/>
              </a:lnSpc>
              <a:spcBef>
                <a:spcPts val="600"/>
              </a:spcBef>
              <a:spcAft>
                <a:spcPts val="0"/>
              </a:spcAft>
            </a:pPr>
            <a:endParaRPr lang="en-US" dirty="0"/>
          </a:p>
        </p:txBody>
      </p:sp>
    </p:spTree>
    <p:extLst>
      <p:ext uri="{BB962C8B-B14F-4D97-AF65-F5344CB8AC3E}">
        <p14:creationId xmlns:p14="http://schemas.microsoft.com/office/powerpoint/2010/main" val="3805195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What We Can Do in CalWORKs 2.0</a:t>
            </a:r>
            <a:endParaRPr lang="en-US" dirty="0"/>
          </a:p>
        </p:txBody>
      </p:sp>
      <p:sp>
        <p:nvSpPr>
          <p:cNvPr id="3" name="Text Placeholder 2"/>
          <p:cNvSpPr>
            <a:spLocks noGrp="1"/>
          </p:cNvSpPr>
          <p:nvPr>
            <p:ph type="body" sz="quarter" idx="11"/>
          </p:nvPr>
        </p:nvSpPr>
        <p:spPr/>
        <p:txBody>
          <a:bodyPr>
            <a:normAutofit/>
          </a:bodyPr>
          <a:lstStyle/>
          <a:p>
            <a:pPr marL="0" indent="0">
              <a:lnSpc>
                <a:spcPct val="120000"/>
              </a:lnSpc>
              <a:spcBef>
                <a:spcPts val="600"/>
              </a:spcBef>
              <a:spcAft>
                <a:spcPts val="0"/>
              </a:spcAft>
              <a:buNone/>
            </a:pPr>
            <a:r>
              <a:rPr lang="en-US" dirty="0" smtClean="0"/>
              <a:t>Handout 5: What Can Counties Do (p.9)</a:t>
            </a:r>
          </a:p>
          <a:p>
            <a:r>
              <a:rPr lang="en-US" b="0" i="1" dirty="0"/>
              <a:t>How does our program use what we know about adult capabilities to support clients? </a:t>
            </a:r>
            <a:endParaRPr lang="en-US" i="1" dirty="0"/>
          </a:p>
          <a:p>
            <a:r>
              <a:rPr lang="en-US" b="0" i="1" dirty="0"/>
              <a:t>What more could we do? </a:t>
            </a:r>
            <a:endParaRPr lang="en-US" i="1" dirty="0"/>
          </a:p>
          <a:p>
            <a:r>
              <a:rPr lang="en-US" b="0" i="1" dirty="0"/>
              <a:t>What would I personally like to try?</a:t>
            </a:r>
            <a:endParaRPr lang="en-US" i="1" dirty="0"/>
          </a:p>
          <a:p>
            <a:pPr marL="0" indent="0">
              <a:buNone/>
            </a:pPr>
            <a:r>
              <a:rPr lang="en-US" b="0" dirty="0"/>
              <a:t>Each small group report back to the full group:</a:t>
            </a:r>
            <a:endParaRPr lang="en-US" dirty="0"/>
          </a:p>
          <a:p>
            <a:r>
              <a:rPr lang="en-US" b="0" i="1" dirty="0"/>
              <a:t>What is one concrete idea you’d like to pursue as an individual or as a group to better support people’s adult capabilities? </a:t>
            </a:r>
            <a:endParaRPr lang="en-US" i="1" dirty="0"/>
          </a:p>
          <a:p>
            <a:pPr marL="0" indent="0">
              <a:lnSpc>
                <a:spcPct val="120000"/>
              </a:lnSpc>
              <a:spcBef>
                <a:spcPts val="600"/>
              </a:spcBef>
              <a:spcAft>
                <a:spcPts val="0"/>
              </a:spcAft>
              <a:buNone/>
            </a:pPr>
            <a:endParaRPr lang="en-US" dirty="0"/>
          </a:p>
        </p:txBody>
      </p:sp>
    </p:spTree>
    <p:extLst>
      <p:ext uri="{BB962C8B-B14F-4D97-AF65-F5344CB8AC3E}">
        <p14:creationId xmlns:p14="http://schemas.microsoft.com/office/powerpoint/2010/main" val="514385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CalWORKs 2.0 Tools and Resources</a:t>
            </a:r>
            <a:endParaRPr lang="en-US" dirty="0"/>
          </a:p>
        </p:txBody>
      </p:sp>
      <p:sp>
        <p:nvSpPr>
          <p:cNvPr id="3" name="Text Placeholder 2"/>
          <p:cNvSpPr>
            <a:spLocks noGrp="1"/>
          </p:cNvSpPr>
          <p:nvPr>
            <p:ph type="body" sz="quarter" idx="11"/>
          </p:nvPr>
        </p:nvSpPr>
        <p:spPr/>
        <p:txBody>
          <a:bodyPr>
            <a:normAutofit/>
          </a:bodyPr>
          <a:lstStyle/>
          <a:p>
            <a:pPr marL="0" indent="0">
              <a:buNone/>
            </a:pPr>
            <a:r>
              <a:rPr lang="en-US" dirty="0"/>
              <a:t>Goal Achievement Principles [Frontline Guide]</a:t>
            </a:r>
          </a:p>
          <a:p>
            <a:pPr marL="0" indent="0">
              <a:buNone/>
            </a:pPr>
            <a:r>
              <a:rPr lang="en-US" u="sng" dirty="0">
                <a:hlinkClick r:id="rId2"/>
              </a:rPr>
              <a:t>http://calworksnextgen.org/category/tools/frontline-tools/staff-guides/</a:t>
            </a:r>
            <a:r>
              <a:rPr lang="en-US" dirty="0"/>
              <a:t> </a:t>
            </a:r>
          </a:p>
          <a:p>
            <a:r>
              <a:rPr lang="en-US" sz="2000" b="0" dirty="0" smtClean="0"/>
              <a:t>In </a:t>
            </a:r>
            <a:r>
              <a:rPr lang="en-US" sz="2000" b="0" dirty="0"/>
              <a:t>other Evidence-to-Practice modules on Goal Achievement, we’ll look more closely at the connections between the process and these skills.</a:t>
            </a:r>
          </a:p>
          <a:p>
            <a:pPr lvl="0"/>
            <a:r>
              <a:rPr lang="en-US" sz="2000" b="0" dirty="0"/>
              <a:t>There are several additional resources about adult capabilities/executive skills in the resource library of </a:t>
            </a:r>
            <a:r>
              <a:rPr lang="en-US" sz="2000" b="0" u="sng" dirty="0">
                <a:hlinkClick r:id="rId3"/>
              </a:rPr>
              <a:t>calworksnextgen.org</a:t>
            </a:r>
            <a:r>
              <a:rPr lang="en-US" sz="2000" b="0" dirty="0"/>
              <a:t>.  A few of these are summarized briefly in the resources list attached to these modules.</a:t>
            </a:r>
          </a:p>
          <a:p>
            <a:endParaRPr lang="en-US" dirty="0"/>
          </a:p>
        </p:txBody>
      </p:sp>
    </p:spTree>
    <p:extLst>
      <p:ext uri="{BB962C8B-B14F-4D97-AF65-F5344CB8AC3E}">
        <p14:creationId xmlns:p14="http://schemas.microsoft.com/office/powerpoint/2010/main" val="298064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Addressing Scarcity </a:t>
            </a:r>
            <a:endParaRPr lang="en-US" dirty="0"/>
          </a:p>
        </p:txBody>
      </p:sp>
    </p:spTree>
    <p:extLst>
      <p:ext uri="{BB962C8B-B14F-4D97-AF65-F5344CB8AC3E}">
        <p14:creationId xmlns:p14="http://schemas.microsoft.com/office/powerpoint/2010/main" val="215035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Introductions </a:t>
            </a:r>
            <a:endParaRPr lang="en-US" dirty="0"/>
          </a:p>
        </p:txBody>
      </p:sp>
    </p:spTree>
    <p:extLst>
      <p:ext uri="{BB962C8B-B14F-4D97-AF65-F5344CB8AC3E}">
        <p14:creationId xmlns:p14="http://schemas.microsoft.com/office/powerpoint/2010/main" val="353188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An Experience of Scarcity</a:t>
            </a:r>
            <a:endParaRPr lang="en-US" dirty="0"/>
          </a:p>
        </p:txBody>
      </p:sp>
      <p:sp>
        <p:nvSpPr>
          <p:cNvPr id="3" name="Text Placeholder 2"/>
          <p:cNvSpPr>
            <a:spLocks noGrp="1"/>
          </p:cNvSpPr>
          <p:nvPr>
            <p:ph type="body" sz="quarter" idx="11"/>
          </p:nvPr>
        </p:nvSpPr>
        <p:spPr/>
        <p:txBody>
          <a:bodyPr/>
          <a:lstStyle/>
          <a:p>
            <a:pPr marL="0" indent="0">
              <a:buNone/>
            </a:pPr>
            <a:r>
              <a:rPr lang="en-US" dirty="0" smtClean="0"/>
              <a:t>Remember the number I give you. . . . </a:t>
            </a:r>
          </a:p>
          <a:p>
            <a:pPr marL="0" indent="0">
              <a:buNone/>
            </a:pPr>
            <a:r>
              <a:rPr lang="en-US" dirty="0" smtClean="0"/>
              <a:t>Then say all the words to “Twinkle, Twinkle, little star” or “The Itsy Bitsy Spider” to your neighbor </a:t>
            </a:r>
          </a:p>
          <a:p>
            <a:r>
              <a:rPr lang="en-US" dirty="0" smtClean="0"/>
              <a:t>How did you do? </a:t>
            </a:r>
          </a:p>
          <a:p>
            <a:pPr lvl="1"/>
            <a:r>
              <a:rPr lang="en-US" i="1" dirty="0"/>
              <a:t>What kind of scarcity </a:t>
            </a:r>
            <a:r>
              <a:rPr lang="en-US" i="1" dirty="0" smtClean="0"/>
              <a:t>have you experienced? </a:t>
            </a:r>
          </a:p>
          <a:p>
            <a:pPr lvl="1"/>
            <a:r>
              <a:rPr lang="en-US" i="1" dirty="0" smtClean="0"/>
              <a:t>How </a:t>
            </a:r>
            <a:r>
              <a:rPr lang="en-US" i="1" dirty="0"/>
              <a:t>does it affect </a:t>
            </a:r>
            <a:r>
              <a:rPr lang="en-US" i="1" dirty="0" smtClean="0"/>
              <a:t>you when you experience scarcity? </a:t>
            </a:r>
            <a:endParaRPr lang="en-US" dirty="0"/>
          </a:p>
          <a:p>
            <a:pPr lvl="1"/>
            <a:r>
              <a:rPr lang="en-US" i="1" dirty="0" smtClean="0"/>
              <a:t>What </a:t>
            </a:r>
            <a:r>
              <a:rPr lang="en-US" i="1" dirty="0"/>
              <a:t>do you –or could you – do to keep scarcity from “capturing your mind”?</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920561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Tunnel Vision </a:t>
            </a:r>
            <a:endParaRPr lang="en-US" dirty="0"/>
          </a:p>
        </p:txBody>
      </p:sp>
      <p:sp>
        <p:nvSpPr>
          <p:cNvPr id="3" name="Text Placeholder 2"/>
          <p:cNvSpPr>
            <a:spLocks noGrp="1"/>
          </p:cNvSpPr>
          <p:nvPr>
            <p:ph type="body" sz="quarter" idx="11"/>
          </p:nvPr>
        </p:nvSpPr>
        <p:spPr/>
        <p:txBody>
          <a:bodyPr>
            <a:normAutofit/>
          </a:bodyPr>
          <a:lstStyle/>
          <a:p>
            <a:r>
              <a:rPr lang="en-US" dirty="0" smtClean="0"/>
              <a:t>Handout 1: Scarcity and how it shapes us (p.11)</a:t>
            </a:r>
          </a:p>
          <a:p>
            <a:r>
              <a:rPr lang="en-US" dirty="0" smtClean="0"/>
              <a:t>Handout 2: A Mind Map (p.12) </a:t>
            </a:r>
          </a:p>
          <a:p>
            <a:pPr lvl="1"/>
            <a:r>
              <a:rPr lang="en-US" i="1" dirty="0"/>
              <a:t>What did you find most interesting from these </a:t>
            </a:r>
            <a:r>
              <a:rPr lang="en-US" i="1" dirty="0" smtClean="0"/>
              <a:t>stories?</a:t>
            </a:r>
            <a:endParaRPr lang="en-US" i="1" dirty="0"/>
          </a:p>
          <a:p>
            <a:pPr lvl="1"/>
            <a:r>
              <a:rPr lang="en-US" i="1" dirty="0"/>
              <a:t>What are you especially curious about</a:t>
            </a:r>
            <a:r>
              <a:rPr lang="en-US" i="1" dirty="0" smtClean="0"/>
              <a:t>?</a:t>
            </a:r>
          </a:p>
          <a:p>
            <a:pPr lvl="1"/>
            <a:endParaRPr lang="en-US" i="1" dirty="0"/>
          </a:p>
          <a:p>
            <a:pPr lvl="1"/>
            <a:endParaRPr lang="en-US" dirty="0"/>
          </a:p>
        </p:txBody>
      </p:sp>
    </p:spTree>
    <p:extLst>
      <p:ext uri="{BB962C8B-B14F-4D97-AF65-F5344CB8AC3E}">
        <p14:creationId xmlns:p14="http://schemas.microsoft.com/office/powerpoint/2010/main" val="283338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Scarcity</a:t>
            </a:r>
            <a:endParaRPr lang="en-US" dirty="0"/>
          </a:p>
        </p:txBody>
      </p:sp>
      <p:sp>
        <p:nvSpPr>
          <p:cNvPr id="3" name="Text Placeholder 2"/>
          <p:cNvSpPr>
            <a:spLocks noGrp="1"/>
          </p:cNvSpPr>
          <p:nvPr>
            <p:ph type="body" sz="quarter" idx="11"/>
          </p:nvPr>
        </p:nvSpPr>
        <p:spPr/>
        <p:txBody>
          <a:bodyPr>
            <a:normAutofit/>
          </a:bodyPr>
          <a:lstStyle/>
          <a:p>
            <a:r>
              <a:rPr lang="en-US" dirty="0" smtClean="0"/>
              <a:t>Handout 3: </a:t>
            </a:r>
            <a:r>
              <a:rPr lang="en-US" dirty="0"/>
              <a:t>An Overview In </a:t>
            </a:r>
            <a:r>
              <a:rPr lang="en-US" dirty="0" smtClean="0"/>
              <a:t>Quotes and Stories (pp.13-14)</a:t>
            </a:r>
          </a:p>
          <a:p>
            <a:pPr lvl="1"/>
            <a:r>
              <a:rPr lang="en-US" i="1" dirty="0"/>
              <a:t>What thoughts do you have about identifying “scarcity traps” in clients or staff? </a:t>
            </a:r>
            <a:endParaRPr lang="en-US" dirty="0"/>
          </a:p>
          <a:p>
            <a:pPr lvl="1"/>
            <a:r>
              <a:rPr lang="en-US" i="1" dirty="0"/>
              <a:t>How might looking at people through this scarcity lens influence our perspectives?</a:t>
            </a:r>
            <a:endParaRPr lang="en-US" dirty="0"/>
          </a:p>
          <a:p>
            <a:pPr lvl="1"/>
            <a:r>
              <a:rPr lang="en-US" i="1" dirty="0"/>
              <a:t>How might a scarcity lens influence the types of goals set by clients and the strategies they use to pursue those goals? How might it influence our own goals and strategies?</a:t>
            </a:r>
            <a:endParaRPr lang="en-US" dirty="0"/>
          </a:p>
          <a:p>
            <a:pPr lvl="1"/>
            <a:r>
              <a:rPr lang="en-US" i="1" dirty="0"/>
              <a:t>How do you see our program better addressing scarcity and the effects of scarcity</a:t>
            </a:r>
            <a:r>
              <a:rPr lang="en-US" i="1" dirty="0" smtClean="0"/>
              <a:t>?</a:t>
            </a:r>
            <a:r>
              <a:rPr lang="en-US" dirty="0" smtClean="0"/>
              <a:t> </a:t>
            </a:r>
            <a:endParaRPr lang="en-US" dirty="0"/>
          </a:p>
        </p:txBody>
      </p:sp>
    </p:spTree>
    <p:extLst>
      <p:ext uri="{BB962C8B-B14F-4D97-AF65-F5344CB8AC3E}">
        <p14:creationId xmlns:p14="http://schemas.microsoft.com/office/powerpoint/2010/main" val="133240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How do we use our available bandwidth?</a:t>
            </a:r>
            <a:endParaRPr lang="en-US" dirty="0"/>
          </a:p>
        </p:txBody>
      </p:sp>
      <p:sp>
        <p:nvSpPr>
          <p:cNvPr id="3" name="Text Placeholder 2"/>
          <p:cNvSpPr>
            <a:spLocks noGrp="1"/>
          </p:cNvSpPr>
          <p:nvPr>
            <p:ph type="body" sz="quarter" idx="11"/>
          </p:nvPr>
        </p:nvSpPr>
        <p:spPr/>
        <p:txBody>
          <a:bodyPr>
            <a:normAutofit/>
          </a:bodyPr>
          <a:lstStyle/>
          <a:p>
            <a:r>
              <a:rPr lang="en-US" dirty="0" smtClean="0"/>
              <a:t>Count your pennies – this is your finite bandwidth for the day. </a:t>
            </a:r>
          </a:p>
          <a:p>
            <a:r>
              <a:rPr lang="en-US" dirty="0" smtClean="0"/>
              <a:t>Handout 4: Scarcity stories</a:t>
            </a:r>
          </a:p>
          <a:p>
            <a:pPr lvl="1"/>
            <a:r>
              <a:rPr lang="en-US" dirty="0" smtClean="0"/>
              <a:t>Read through each portion of the days (starting with the morning) (pp. 15-16)</a:t>
            </a:r>
          </a:p>
          <a:p>
            <a:r>
              <a:rPr lang="en-US" dirty="0" smtClean="0"/>
              <a:t>As a group, decide how many pennies of bandwidth the person uses (each penny is time, energy, resources, etc.), don’t cheat and read ahead</a:t>
            </a:r>
          </a:p>
          <a:p>
            <a:pPr lvl="1"/>
            <a:r>
              <a:rPr lang="en-US" i="1" dirty="0"/>
              <a:t>What insights did this activity give you about scarcity?</a:t>
            </a:r>
          </a:p>
          <a:p>
            <a:pPr lvl="1"/>
            <a:r>
              <a:rPr lang="en-US" i="1" dirty="0"/>
              <a:t>How might you apply these insights to your unique role in our program?</a:t>
            </a:r>
          </a:p>
          <a:p>
            <a:endParaRPr lang="en-US" dirty="0" smtClean="0"/>
          </a:p>
        </p:txBody>
      </p:sp>
    </p:spTree>
    <p:extLst>
      <p:ext uri="{BB962C8B-B14F-4D97-AF65-F5344CB8AC3E}">
        <p14:creationId xmlns:p14="http://schemas.microsoft.com/office/powerpoint/2010/main" val="4064686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Leave: Addressing Scarcity and CalWORKs 2.0 </a:t>
            </a:r>
            <a:endParaRPr lang="en-US" dirty="0"/>
          </a:p>
        </p:txBody>
      </p:sp>
      <p:sp>
        <p:nvSpPr>
          <p:cNvPr id="3" name="Text Placeholder 2"/>
          <p:cNvSpPr>
            <a:spLocks noGrp="1"/>
          </p:cNvSpPr>
          <p:nvPr>
            <p:ph type="body" sz="quarter" idx="11"/>
          </p:nvPr>
        </p:nvSpPr>
        <p:spPr/>
        <p:txBody>
          <a:bodyPr/>
          <a:lstStyle/>
          <a:p>
            <a:r>
              <a:rPr lang="en-US" dirty="0" smtClean="0"/>
              <a:t>Handout 5: What We Can Do (p. 17)</a:t>
            </a:r>
          </a:p>
          <a:p>
            <a:pPr lvl="1"/>
            <a:r>
              <a:rPr lang="en-US" i="1" dirty="0"/>
              <a:t>In what ways does our program heighten the stresses of scarcity?</a:t>
            </a:r>
          </a:p>
          <a:p>
            <a:pPr lvl="1"/>
            <a:r>
              <a:rPr lang="en-US" i="1" dirty="0"/>
              <a:t>In what ways might we alleviate it?</a:t>
            </a:r>
          </a:p>
          <a:p>
            <a:pPr marL="228600" lvl="1" indent="0">
              <a:buNone/>
            </a:pPr>
            <a:endParaRPr lang="en-US" dirty="0" smtClean="0"/>
          </a:p>
          <a:p>
            <a:endParaRPr lang="en-US" dirty="0" smtClean="0"/>
          </a:p>
        </p:txBody>
      </p:sp>
    </p:spTree>
    <p:extLst>
      <p:ext uri="{BB962C8B-B14F-4D97-AF65-F5344CB8AC3E}">
        <p14:creationId xmlns:p14="http://schemas.microsoft.com/office/powerpoint/2010/main" val="3651374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CalWORKs 2.0 Tools and Resources</a:t>
            </a:r>
            <a:endParaRPr lang="en-US" dirty="0"/>
          </a:p>
        </p:txBody>
      </p:sp>
      <p:sp>
        <p:nvSpPr>
          <p:cNvPr id="3" name="Text Placeholder 2"/>
          <p:cNvSpPr>
            <a:spLocks noGrp="1"/>
          </p:cNvSpPr>
          <p:nvPr>
            <p:ph type="body" sz="quarter" idx="11"/>
          </p:nvPr>
        </p:nvSpPr>
        <p:spPr>
          <a:xfrm>
            <a:off x="457200" y="1173480"/>
            <a:ext cx="8229599" cy="4933406"/>
          </a:xfrm>
        </p:spPr>
        <p:txBody>
          <a:bodyPr>
            <a:normAutofit lnSpcReduction="10000"/>
          </a:bodyPr>
          <a:lstStyle/>
          <a:p>
            <a:r>
              <a:rPr lang="en-US" dirty="0" smtClean="0"/>
              <a:t>Intentional Service Selection: </a:t>
            </a:r>
          </a:p>
          <a:p>
            <a:pPr lvl="1"/>
            <a:r>
              <a:rPr lang="en-US" b="0" dirty="0">
                <a:latin typeface="+mj-lt"/>
              </a:rPr>
              <a:t>B</a:t>
            </a:r>
            <a:r>
              <a:rPr lang="en-US" b="0" dirty="0" smtClean="0">
                <a:latin typeface="+mj-lt"/>
              </a:rPr>
              <a:t>asic </a:t>
            </a:r>
            <a:r>
              <a:rPr lang="en-US" b="0" dirty="0">
                <a:latin typeface="+mj-lt"/>
              </a:rPr>
              <a:t>needs </a:t>
            </a:r>
            <a:r>
              <a:rPr lang="en-US" b="0" dirty="0" smtClean="0">
                <a:latin typeface="+mj-lt"/>
              </a:rPr>
              <a:t>met</a:t>
            </a:r>
          </a:p>
          <a:p>
            <a:pPr lvl="1"/>
            <a:r>
              <a:rPr lang="en-US" b="0" dirty="0" smtClean="0">
                <a:latin typeface="+mj-lt"/>
              </a:rPr>
              <a:t>Clients have a </a:t>
            </a:r>
            <a:r>
              <a:rPr lang="en-US" b="0" dirty="0">
                <a:latin typeface="+mj-lt"/>
              </a:rPr>
              <a:t>voice in deciding the best path </a:t>
            </a:r>
            <a:r>
              <a:rPr lang="en-US" b="0" dirty="0" smtClean="0">
                <a:latin typeface="+mj-lt"/>
              </a:rPr>
              <a:t>forward</a:t>
            </a:r>
          </a:p>
          <a:p>
            <a:pPr lvl="1"/>
            <a:r>
              <a:rPr lang="en-US" b="0" dirty="0">
                <a:latin typeface="+mj-lt"/>
              </a:rPr>
              <a:t>C</a:t>
            </a:r>
            <a:r>
              <a:rPr lang="en-US" b="0" dirty="0" smtClean="0">
                <a:latin typeface="+mj-lt"/>
              </a:rPr>
              <a:t>lient’s </a:t>
            </a:r>
            <a:r>
              <a:rPr lang="en-US" b="0" dirty="0">
                <a:latin typeface="+mj-lt"/>
              </a:rPr>
              <a:t>unique circumstances and goals as a starting point for developing their welfare to work </a:t>
            </a:r>
            <a:r>
              <a:rPr lang="en-US" b="0" dirty="0" smtClean="0">
                <a:latin typeface="+mj-lt"/>
              </a:rPr>
              <a:t>plan</a:t>
            </a:r>
          </a:p>
          <a:p>
            <a:pPr lvl="1"/>
            <a:r>
              <a:rPr lang="en-US" b="0" dirty="0">
                <a:latin typeface="+mj-lt"/>
              </a:rPr>
              <a:t>E</a:t>
            </a:r>
            <a:r>
              <a:rPr lang="en-US" b="0" dirty="0" smtClean="0">
                <a:latin typeface="+mj-lt"/>
              </a:rPr>
              <a:t>ntering </a:t>
            </a:r>
            <a:r>
              <a:rPr lang="en-US" b="0" dirty="0">
                <a:latin typeface="+mj-lt"/>
              </a:rPr>
              <a:t>directly into work or work-like activities may or may not be </a:t>
            </a:r>
            <a:r>
              <a:rPr lang="en-US" b="0" dirty="0" smtClean="0">
                <a:latin typeface="+mj-lt"/>
              </a:rPr>
              <a:t>realistic</a:t>
            </a:r>
            <a:endParaRPr lang="en-US" b="0" dirty="0">
              <a:latin typeface="+mj-lt"/>
            </a:endParaRPr>
          </a:p>
          <a:p>
            <a:r>
              <a:rPr lang="en-US" dirty="0" err="1" smtClean="0"/>
              <a:t>CalMAP</a:t>
            </a:r>
            <a:r>
              <a:rPr lang="en-US" dirty="0" smtClean="0"/>
              <a:t>: </a:t>
            </a:r>
          </a:p>
          <a:p>
            <a:pPr lvl="1"/>
            <a:r>
              <a:rPr lang="en-US" b="0" dirty="0" smtClean="0">
                <a:latin typeface="+mn-lt"/>
              </a:rPr>
              <a:t>Can </a:t>
            </a:r>
            <a:r>
              <a:rPr lang="en-US" b="0" dirty="0">
                <a:latin typeface="+mn-lt"/>
              </a:rPr>
              <a:t>be used to assess where the client is right </a:t>
            </a:r>
            <a:r>
              <a:rPr lang="en-US" b="0" dirty="0" smtClean="0">
                <a:latin typeface="+mn-lt"/>
              </a:rPr>
              <a:t>now</a:t>
            </a:r>
          </a:p>
          <a:p>
            <a:pPr lvl="1"/>
            <a:r>
              <a:rPr lang="en-US" b="0" dirty="0">
                <a:latin typeface="+mn-lt"/>
              </a:rPr>
              <a:t>D</a:t>
            </a:r>
            <a:r>
              <a:rPr lang="en-US" b="0" dirty="0" smtClean="0">
                <a:latin typeface="+mn-lt"/>
              </a:rPr>
              <a:t>etermine </a:t>
            </a:r>
            <a:r>
              <a:rPr lang="en-US" b="0" dirty="0">
                <a:latin typeface="+mn-lt"/>
              </a:rPr>
              <a:t>where/whether someone is hyper-focused on one area, leading to inability to consider other </a:t>
            </a:r>
            <a:r>
              <a:rPr lang="en-US" b="0" dirty="0" smtClean="0">
                <a:latin typeface="+mn-lt"/>
              </a:rPr>
              <a:t>needs</a:t>
            </a:r>
          </a:p>
          <a:p>
            <a:pPr lvl="1"/>
            <a:r>
              <a:rPr lang="en-US" b="0" dirty="0">
                <a:latin typeface="+mn-lt"/>
              </a:rPr>
              <a:t>N</a:t>
            </a:r>
            <a:r>
              <a:rPr lang="en-US" b="0" dirty="0" smtClean="0">
                <a:latin typeface="+mn-lt"/>
              </a:rPr>
              <a:t>udge </a:t>
            </a:r>
            <a:r>
              <a:rPr lang="en-US" b="0" dirty="0">
                <a:latin typeface="+mn-lt"/>
              </a:rPr>
              <a:t>them into thinking at a high level about all areas of their life, rather than focusing on the area which is most urgently calling their </a:t>
            </a:r>
            <a:r>
              <a:rPr lang="en-US" b="0" dirty="0" smtClean="0">
                <a:latin typeface="+mn-lt"/>
              </a:rPr>
              <a:t>attention</a:t>
            </a:r>
            <a:endParaRPr lang="en-US" b="0" dirty="0">
              <a:latin typeface="+mn-lt"/>
            </a:endParaRPr>
          </a:p>
        </p:txBody>
      </p:sp>
    </p:spTree>
    <p:extLst>
      <p:ext uri="{BB962C8B-B14F-4D97-AF65-F5344CB8AC3E}">
        <p14:creationId xmlns:p14="http://schemas.microsoft.com/office/powerpoint/2010/main" val="142258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 Art and Science of </a:t>
            </a:r>
          </a:p>
          <a:p>
            <a:r>
              <a:rPr lang="en-US" dirty="0" smtClean="0"/>
              <a:t>Goal Achievement</a:t>
            </a:r>
            <a:endParaRPr lang="en-US" dirty="0"/>
          </a:p>
        </p:txBody>
      </p:sp>
    </p:spTree>
    <p:extLst>
      <p:ext uri="{BB962C8B-B14F-4D97-AF65-F5344CB8AC3E}">
        <p14:creationId xmlns:p14="http://schemas.microsoft.com/office/powerpoint/2010/main" val="3071650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What our experience has shown us </a:t>
            </a:r>
            <a:endParaRPr lang="en-US" dirty="0"/>
          </a:p>
        </p:txBody>
      </p:sp>
      <p:sp>
        <p:nvSpPr>
          <p:cNvPr id="3" name="Text Placeholder 2"/>
          <p:cNvSpPr>
            <a:spLocks noGrp="1"/>
          </p:cNvSpPr>
          <p:nvPr>
            <p:ph type="body" sz="quarter" idx="11"/>
          </p:nvPr>
        </p:nvSpPr>
        <p:spPr/>
        <p:txBody>
          <a:bodyPr/>
          <a:lstStyle/>
          <a:p>
            <a:pPr marL="0" indent="0">
              <a:buNone/>
            </a:pPr>
            <a:r>
              <a:rPr lang="en-US" dirty="0" smtClean="0"/>
              <a:t>Handout 1: The Art and Science of Goal Achievement (p.28)</a:t>
            </a:r>
          </a:p>
          <a:p>
            <a:r>
              <a:rPr lang="en-US" dirty="0" smtClean="0"/>
              <a:t>In pairs share- What helped you to achieve a goal?</a:t>
            </a:r>
          </a:p>
          <a:p>
            <a:r>
              <a:rPr lang="en-US" dirty="0" smtClean="0"/>
              <a:t>Share back with group- “Success Strategies” </a:t>
            </a:r>
          </a:p>
        </p:txBody>
      </p:sp>
    </p:spTree>
    <p:extLst>
      <p:ext uri="{BB962C8B-B14F-4D97-AF65-F5344CB8AC3E}">
        <p14:creationId xmlns:p14="http://schemas.microsoft.com/office/powerpoint/2010/main" val="3116465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What the research has shown us </a:t>
            </a:r>
            <a:endParaRPr lang="en-US" dirty="0"/>
          </a:p>
        </p:txBody>
      </p:sp>
      <p:sp>
        <p:nvSpPr>
          <p:cNvPr id="3" name="Text Placeholder 2"/>
          <p:cNvSpPr>
            <a:spLocks noGrp="1"/>
          </p:cNvSpPr>
          <p:nvPr>
            <p:ph type="body" sz="quarter" idx="11"/>
          </p:nvPr>
        </p:nvSpPr>
        <p:spPr/>
        <p:txBody>
          <a:bodyPr>
            <a:normAutofit/>
          </a:bodyPr>
          <a:lstStyle/>
          <a:p>
            <a:r>
              <a:rPr lang="en-US" dirty="0" smtClean="0"/>
              <a:t>Handout 2: Goal Achievement Framework and Executive Functions (p. 29) </a:t>
            </a:r>
          </a:p>
          <a:p>
            <a:r>
              <a:rPr lang="en-US" dirty="0" smtClean="0"/>
              <a:t>Handout 3: The Path to Goal Achievement (p. 33)</a:t>
            </a:r>
          </a:p>
          <a:p>
            <a:pPr lvl="1"/>
            <a:r>
              <a:rPr lang="en-US" i="1" dirty="0"/>
              <a:t>Where do you see your success strategies “fitting” within the goal achievement framework?</a:t>
            </a:r>
            <a:endParaRPr lang="en-US" dirty="0"/>
          </a:p>
        </p:txBody>
      </p:sp>
    </p:spTree>
    <p:extLst>
      <p:ext uri="{BB962C8B-B14F-4D97-AF65-F5344CB8AC3E}">
        <p14:creationId xmlns:p14="http://schemas.microsoft.com/office/powerpoint/2010/main" val="84614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t>
            </a:r>
            <a:r>
              <a:rPr lang="en-US" dirty="0" err="1" smtClean="0"/>
              <a:t>GPDR</a:t>
            </a:r>
            <a:r>
              <a:rPr lang="en-US" dirty="0" smtClean="0"/>
              <a:t>/R</a:t>
            </a:r>
            <a:endParaRPr lang="en-US" dirty="0"/>
          </a:p>
        </p:txBody>
      </p:sp>
      <p:sp>
        <p:nvSpPr>
          <p:cNvPr id="3" name="Text Placeholder 2"/>
          <p:cNvSpPr>
            <a:spLocks noGrp="1"/>
          </p:cNvSpPr>
          <p:nvPr>
            <p:ph type="body" sz="quarter" idx="11"/>
          </p:nvPr>
        </p:nvSpPr>
        <p:spPr/>
        <p:txBody>
          <a:bodyPr>
            <a:normAutofit/>
          </a:bodyPr>
          <a:lstStyle/>
          <a:p>
            <a:r>
              <a:rPr lang="en-US" dirty="0" smtClean="0"/>
              <a:t>Handout 4: Goal, Plan, Do, Review/Revise (pp.30-32)</a:t>
            </a:r>
          </a:p>
          <a:p>
            <a:r>
              <a:rPr lang="en-US" dirty="0" smtClean="0"/>
              <a:t>The science – Complete </a:t>
            </a:r>
            <a:r>
              <a:rPr lang="en-US" dirty="0" err="1" smtClean="0"/>
              <a:t>GPDR</a:t>
            </a:r>
            <a:r>
              <a:rPr lang="en-US" dirty="0" smtClean="0"/>
              <a:t>/R for a goal you want to achieve by the end of the weekend. Be as detailed as possible</a:t>
            </a:r>
          </a:p>
          <a:p>
            <a:endParaRPr lang="en-US" dirty="0"/>
          </a:p>
          <a:p>
            <a:r>
              <a:rPr lang="en-US" dirty="0" smtClean="0"/>
              <a:t>The art – We will review examples from a few people and walk through their process</a:t>
            </a:r>
          </a:p>
          <a:p>
            <a:r>
              <a:rPr lang="en-US" dirty="0" smtClean="0"/>
              <a:t>Handout 5: The Language of Goal Achievement (p.34)</a:t>
            </a:r>
            <a:endParaRPr lang="en-US" dirty="0"/>
          </a:p>
        </p:txBody>
      </p:sp>
    </p:spTree>
    <p:extLst>
      <p:ext uri="{BB962C8B-B14F-4D97-AF65-F5344CB8AC3E}">
        <p14:creationId xmlns:p14="http://schemas.microsoft.com/office/powerpoint/2010/main" val="226844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Text Placeholder 2"/>
          <p:cNvSpPr>
            <a:spLocks noGrp="1"/>
          </p:cNvSpPr>
          <p:nvPr>
            <p:ph type="body" sz="quarter" idx="11"/>
          </p:nvPr>
        </p:nvSpPr>
        <p:spPr/>
        <p:txBody>
          <a:bodyPr>
            <a:normAutofit/>
          </a:bodyPr>
          <a:lstStyle/>
          <a:p>
            <a:r>
              <a:rPr lang="en-US" dirty="0" smtClean="0"/>
              <a:t>Lunch orders must be in by 9</a:t>
            </a:r>
          </a:p>
          <a:p>
            <a:r>
              <a:rPr lang="en-US" dirty="0" smtClean="0"/>
              <a:t>Materials on table</a:t>
            </a:r>
          </a:p>
          <a:p>
            <a:r>
              <a:rPr lang="en-US" dirty="0" smtClean="0"/>
              <a:t>Restrooms</a:t>
            </a:r>
          </a:p>
          <a:p>
            <a:endParaRPr lang="en-US" dirty="0" smtClean="0"/>
          </a:p>
          <a:p>
            <a:endParaRPr lang="en-US" dirty="0"/>
          </a:p>
          <a:p>
            <a:endParaRPr lang="en-US" dirty="0"/>
          </a:p>
        </p:txBody>
      </p:sp>
    </p:spTree>
    <p:extLst>
      <p:ext uri="{BB962C8B-B14F-4D97-AF65-F5344CB8AC3E}">
        <p14:creationId xmlns:p14="http://schemas.microsoft.com/office/powerpoint/2010/main" val="278434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t>
            </a:r>
            <a:r>
              <a:rPr lang="en-US" dirty="0" err="1" smtClean="0"/>
              <a:t>GPDR</a:t>
            </a:r>
            <a:r>
              <a:rPr lang="en-US" dirty="0" smtClean="0"/>
              <a:t>/R</a:t>
            </a:r>
            <a:endParaRPr lang="en-US" dirty="0"/>
          </a:p>
        </p:txBody>
      </p:sp>
      <p:sp>
        <p:nvSpPr>
          <p:cNvPr id="3" name="Text Placeholder 2"/>
          <p:cNvSpPr>
            <a:spLocks noGrp="1"/>
          </p:cNvSpPr>
          <p:nvPr>
            <p:ph type="body" sz="quarter" idx="11"/>
          </p:nvPr>
        </p:nvSpPr>
        <p:spPr/>
        <p:txBody>
          <a:bodyPr/>
          <a:lstStyle/>
          <a:p>
            <a:r>
              <a:rPr lang="en-US" i="1" dirty="0"/>
              <a:t>What was useful in this framework for the guide / coach?</a:t>
            </a:r>
          </a:p>
          <a:p>
            <a:r>
              <a:rPr lang="en-US" i="1" dirty="0"/>
              <a:t>What was useful in this framework for the person with the goal?</a:t>
            </a:r>
          </a:p>
          <a:p>
            <a:r>
              <a:rPr lang="en-US" i="1" dirty="0"/>
              <a:t>How did this process differ from your usual interactions with participants?  </a:t>
            </a:r>
          </a:p>
          <a:p>
            <a:r>
              <a:rPr lang="en-US" i="1" dirty="0"/>
              <a:t>What questions do people have about using this framework to walk through goal achievement?</a:t>
            </a:r>
          </a:p>
        </p:txBody>
      </p:sp>
    </p:spTree>
    <p:extLst>
      <p:ext uri="{BB962C8B-B14F-4D97-AF65-F5344CB8AC3E}">
        <p14:creationId xmlns:p14="http://schemas.microsoft.com/office/powerpoint/2010/main" val="2884400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Leave: Supporting goal achievement in CW 2.0 </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i="1" dirty="0" smtClean="0"/>
              <a:t>How </a:t>
            </a:r>
            <a:r>
              <a:rPr lang="en-US" i="1" dirty="0"/>
              <a:t>are you already working with clients to set goals?</a:t>
            </a:r>
          </a:p>
          <a:p>
            <a:r>
              <a:rPr lang="en-US" i="1" dirty="0" smtClean="0"/>
              <a:t>How </a:t>
            </a:r>
            <a:r>
              <a:rPr lang="en-US" i="1" dirty="0"/>
              <a:t>are you already working with clients to achieve goals?</a:t>
            </a:r>
          </a:p>
          <a:p>
            <a:r>
              <a:rPr lang="en-US" i="1" dirty="0" smtClean="0"/>
              <a:t>In </a:t>
            </a:r>
            <a:r>
              <a:rPr lang="en-US" i="1" dirty="0"/>
              <a:t>what sorts of meetings or settings with clients could you bring up goal-setting?</a:t>
            </a:r>
          </a:p>
          <a:p>
            <a:r>
              <a:rPr lang="en-US" i="1" dirty="0" smtClean="0"/>
              <a:t>How </a:t>
            </a:r>
            <a:r>
              <a:rPr lang="en-US" i="1" dirty="0"/>
              <a:t>can you help clients make effective plans?</a:t>
            </a:r>
          </a:p>
          <a:p>
            <a:r>
              <a:rPr lang="en-US" i="1" dirty="0" smtClean="0"/>
              <a:t>How </a:t>
            </a:r>
            <a:r>
              <a:rPr lang="en-US" i="1" dirty="0"/>
              <a:t>can you help a client “do” their goal in between meetings?</a:t>
            </a:r>
          </a:p>
          <a:p>
            <a:r>
              <a:rPr lang="en-US" i="1" dirty="0" smtClean="0"/>
              <a:t>What </a:t>
            </a:r>
            <a:r>
              <a:rPr lang="en-US" i="1" dirty="0"/>
              <a:t>seems hard about implementing a </a:t>
            </a:r>
            <a:r>
              <a:rPr lang="en-US" i="1" dirty="0" err="1"/>
              <a:t>GPDR</a:t>
            </a:r>
            <a:r>
              <a:rPr lang="en-US" i="1" dirty="0"/>
              <a:t>/R process with clients?</a:t>
            </a:r>
          </a:p>
          <a:p>
            <a:r>
              <a:rPr lang="en-US" i="1" dirty="0" smtClean="0"/>
              <a:t>What </a:t>
            </a:r>
            <a:r>
              <a:rPr lang="en-US" i="1" dirty="0"/>
              <a:t>questions do you have</a:t>
            </a:r>
            <a:r>
              <a:rPr lang="en-US" i="1" dirty="0" smtClean="0"/>
              <a:t>?</a:t>
            </a:r>
            <a:endParaRPr lang="en-US" i="1" dirty="0"/>
          </a:p>
        </p:txBody>
      </p:sp>
    </p:spTree>
    <p:extLst>
      <p:ext uri="{BB962C8B-B14F-4D97-AF65-F5344CB8AC3E}">
        <p14:creationId xmlns:p14="http://schemas.microsoft.com/office/powerpoint/2010/main" val="3300554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CalWORKs 2.0 Tools and Resources</a:t>
            </a:r>
            <a:endParaRPr lang="en-US" dirty="0"/>
          </a:p>
        </p:txBody>
      </p:sp>
      <p:sp>
        <p:nvSpPr>
          <p:cNvPr id="3" name="Text Placeholder 2"/>
          <p:cNvSpPr>
            <a:spLocks noGrp="1"/>
          </p:cNvSpPr>
          <p:nvPr>
            <p:ph type="body" sz="quarter" idx="11"/>
          </p:nvPr>
        </p:nvSpPr>
        <p:spPr/>
        <p:txBody>
          <a:bodyPr/>
          <a:lstStyle/>
          <a:p>
            <a:pPr marL="0" indent="0">
              <a:buNone/>
            </a:pPr>
            <a:r>
              <a:rPr lang="en-US" dirty="0"/>
              <a:t>Frontline Guide</a:t>
            </a:r>
          </a:p>
          <a:p>
            <a:pPr lvl="0"/>
            <a:r>
              <a:rPr lang="en-US" dirty="0" smtClean="0"/>
              <a:t>My </a:t>
            </a:r>
            <a:r>
              <a:rPr lang="en-US" dirty="0"/>
              <a:t>Goal-Plan-Do-Review </a:t>
            </a:r>
            <a:endParaRPr lang="en-US" dirty="0" smtClean="0"/>
          </a:p>
          <a:p>
            <a:pPr marL="0" lvl="0" indent="0">
              <a:buNone/>
            </a:pPr>
            <a:r>
              <a:rPr lang="en-US" dirty="0" smtClean="0"/>
              <a:t>County </a:t>
            </a:r>
            <a:r>
              <a:rPr lang="en-US" dirty="0"/>
              <a:t>Guide</a:t>
            </a:r>
          </a:p>
          <a:p>
            <a:pPr lvl="0"/>
            <a:r>
              <a:rPr lang="en-US" dirty="0"/>
              <a:t>Intentional Service Selection: The Right Services for the Right Clients </a:t>
            </a:r>
          </a:p>
          <a:p>
            <a:pPr lvl="0"/>
            <a:r>
              <a:rPr lang="en-US" dirty="0" smtClean="0"/>
              <a:t>Introduction </a:t>
            </a:r>
            <a:r>
              <a:rPr lang="en-US" dirty="0"/>
              <a:t>to County </a:t>
            </a:r>
            <a:r>
              <a:rPr lang="en-US" dirty="0" smtClean="0"/>
              <a:t>Goal-Setting</a:t>
            </a:r>
            <a:endParaRPr lang="en-US" dirty="0"/>
          </a:p>
        </p:txBody>
      </p:sp>
    </p:spTree>
    <p:extLst>
      <p:ext uri="{BB962C8B-B14F-4D97-AF65-F5344CB8AC3E}">
        <p14:creationId xmlns:p14="http://schemas.microsoft.com/office/powerpoint/2010/main" val="1842123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Breakout by staff type</a:t>
            </a:r>
            <a:endParaRPr lang="en-US" dirty="0"/>
          </a:p>
        </p:txBody>
      </p:sp>
    </p:spTree>
    <p:extLst>
      <p:ext uri="{BB962C8B-B14F-4D97-AF65-F5344CB8AC3E}">
        <p14:creationId xmlns:p14="http://schemas.microsoft.com/office/powerpoint/2010/main" val="750920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Closing</a:t>
            </a:r>
            <a:endParaRPr lang="en-US" dirty="0"/>
          </a:p>
        </p:txBody>
      </p:sp>
    </p:spTree>
    <p:extLst>
      <p:ext uri="{BB962C8B-B14F-4D97-AF65-F5344CB8AC3E}">
        <p14:creationId xmlns:p14="http://schemas.microsoft.com/office/powerpoint/2010/main" val="455937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Welcome</a:t>
            </a:r>
            <a:endParaRPr lang="en-US" dirty="0"/>
          </a:p>
        </p:txBody>
      </p:sp>
    </p:spTree>
    <p:extLst>
      <p:ext uri="{BB962C8B-B14F-4D97-AF65-F5344CB8AC3E}">
        <p14:creationId xmlns:p14="http://schemas.microsoft.com/office/powerpoint/2010/main" val="4056611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Coaching in Client Interactions</a:t>
            </a:r>
            <a:endParaRPr lang="en-US" dirty="0"/>
          </a:p>
        </p:txBody>
      </p:sp>
    </p:spTree>
    <p:extLst>
      <p:ext uri="{BB962C8B-B14F-4D97-AF65-F5344CB8AC3E}">
        <p14:creationId xmlns:p14="http://schemas.microsoft.com/office/powerpoint/2010/main" val="3275232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 How you already use coaching methods</a:t>
            </a:r>
            <a:endParaRPr lang="en-US" dirty="0"/>
          </a:p>
        </p:txBody>
      </p:sp>
      <p:sp>
        <p:nvSpPr>
          <p:cNvPr id="3" name="Text Placeholder 2"/>
          <p:cNvSpPr>
            <a:spLocks noGrp="1"/>
          </p:cNvSpPr>
          <p:nvPr>
            <p:ph type="body" sz="quarter" idx="11"/>
          </p:nvPr>
        </p:nvSpPr>
        <p:spPr/>
        <p:txBody>
          <a:bodyPr/>
          <a:lstStyle/>
          <a:p>
            <a:r>
              <a:rPr lang="en-US" dirty="0" smtClean="0"/>
              <a:t>Coaching principles:</a:t>
            </a:r>
          </a:p>
          <a:p>
            <a:pPr lvl="1"/>
            <a:r>
              <a:rPr lang="en-US" dirty="0" smtClean="0"/>
              <a:t>People have their own answers</a:t>
            </a:r>
          </a:p>
          <a:p>
            <a:pPr lvl="1"/>
            <a:r>
              <a:rPr lang="en-US" dirty="0" smtClean="0"/>
              <a:t>People have the potential for growth and learning</a:t>
            </a:r>
          </a:p>
          <a:p>
            <a:pPr lvl="1"/>
            <a:r>
              <a:rPr lang="en-US" dirty="0" smtClean="0"/>
              <a:t>People need different things at different times</a:t>
            </a:r>
          </a:p>
          <a:p>
            <a:r>
              <a:rPr lang="en-US" dirty="0" smtClean="0"/>
              <a:t>Handout 1: Coaching methods (p. 20)</a:t>
            </a:r>
          </a:p>
          <a:p>
            <a:pPr lvl="1"/>
            <a:r>
              <a:rPr lang="en-US" dirty="0" smtClean="0"/>
              <a:t>As we talk through each method…</a:t>
            </a:r>
          </a:p>
          <a:p>
            <a:pPr lvl="1"/>
            <a:r>
              <a:rPr lang="en-US" dirty="0" smtClean="0"/>
              <a:t>Write down a time you say this method in action or used it yourself</a:t>
            </a:r>
          </a:p>
          <a:p>
            <a:pPr lvl="1"/>
            <a:r>
              <a:rPr lang="en-US" dirty="0" smtClean="0"/>
              <a:t>Write down the result</a:t>
            </a:r>
            <a:endParaRPr lang="en-US" dirty="0"/>
          </a:p>
          <a:p>
            <a:pPr marL="228600" lvl="1" indent="0">
              <a:buNone/>
            </a:pPr>
            <a:endParaRPr lang="en-US" dirty="0" smtClean="0"/>
          </a:p>
          <a:p>
            <a:endParaRPr lang="en-US" dirty="0" smtClean="0"/>
          </a:p>
        </p:txBody>
      </p:sp>
    </p:spTree>
    <p:extLst>
      <p:ext uri="{BB962C8B-B14F-4D97-AF65-F5344CB8AC3E}">
        <p14:creationId xmlns:p14="http://schemas.microsoft.com/office/powerpoint/2010/main" val="3883325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Explore: Strengths-based approach</a:t>
            </a:r>
            <a:endParaRPr lang="en-US" dirty="0"/>
          </a:p>
        </p:txBody>
      </p:sp>
      <p:sp>
        <p:nvSpPr>
          <p:cNvPr id="3" name="Text Placeholder 2"/>
          <p:cNvSpPr>
            <a:spLocks noGrp="1"/>
          </p:cNvSpPr>
          <p:nvPr>
            <p:ph type="body" sz="quarter" idx="11"/>
          </p:nvPr>
        </p:nvSpPr>
        <p:spPr/>
        <p:txBody>
          <a:bodyPr/>
          <a:lstStyle/>
          <a:p>
            <a:r>
              <a:rPr lang="en-US" dirty="0" smtClean="0"/>
              <a:t>Main components</a:t>
            </a:r>
          </a:p>
          <a:p>
            <a:pPr lvl="1"/>
            <a:r>
              <a:rPr lang="en-US" dirty="0" smtClean="0"/>
              <a:t>Actively </a:t>
            </a:r>
            <a:r>
              <a:rPr lang="en-US" dirty="0"/>
              <a:t>explore each client’s strengths</a:t>
            </a:r>
          </a:p>
          <a:p>
            <a:pPr lvl="1"/>
            <a:r>
              <a:rPr lang="en-US" dirty="0" smtClean="0"/>
              <a:t>Acknowledge </a:t>
            </a:r>
            <a:r>
              <a:rPr lang="en-US" dirty="0"/>
              <a:t>and validate the client’s strengths and resources</a:t>
            </a:r>
          </a:p>
          <a:p>
            <a:pPr lvl="1"/>
            <a:r>
              <a:rPr lang="en-US" dirty="0" smtClean="0"/>
              <a:t>Encourage </a:t>
            </a:r>
            <a:r>
              <a:rPr lang="en-US" dirty="0"/>
              <a:t>the client to lead the conversation and decision-making </a:t>
            </a:r>
            <a:r>
              <a:rPr lang="en-US" dirty="0" smtClean="0"/>
              <a:t>process</a:t>
            </a:r>
          </a:p>
          <a:p>
            <a:r>
              <a:rPr lang="en-US" dirty="0" smtClean="0"/>
              <a:t>Handout 2: Strengths-based approach (p. 21-22)</a:t>
            </a:r>
          </a:p>
          <a:p>
            <a:pPr lvl="1"/>
            <a:r>
              <a:rPr lang="en-US" dirty="0" smtClean="0"/>
              <a:t>Write down a personal and professional strength</a:t>
            </a:r>
          </a:p>
          <a:p>
            <a:pPr lvl="1"/>
            <a:r>
              <a:rPr lang="en-US" dirty="0" smtClean="0"/>
              <a:t>Share your strengths around the table</a:t>
            </a:r>
            <a:endParaRPr lang="en-US" dirty="0"/>
          </a:p>
          <a:p>
            <a:endParaRPr lang="en-US" dirty="0"/>
          </a:p>
          <a:p>
            <a:pPr marL="228600" lvl="1" indent="0">
              <a:buNone/>
            </a:pPr>
            <a:endParaRPr lang="en-US" dirty="0" smtClean="0"/>
          </a:p>
          <a:p>
            <a:endParaRPr lang="en-US" dirty="0" smtClean="0"/>
          </a:p>
        </p:txBody>
      </p:sp>
    </p:spTree>
    <p:extLst>
      <p:ext uri="{BB962C8B-B14F-4D97-AF65-F5344CB8AC3E}">
        <p14:creationId xmlns:p14="http://schemas.microsoft.com/office/powerpoint/2010/main" val="1066228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Explore: Trauma-informed care</a:t>
            </a:r>
            <a:endParaRPr lang="en-US" dirty="0"/>
          </a:p>
        </p:txBody>
      </p:sp>
      <p:sp>
        <p:nvSpPr>
          <p:cNvPr id="3" name="Text Placeholder 2"/>
          <p:cNvSpPr>
            <a:spLocks noGrp="1"/>
          </p:cNvSpPr>
          <p:nvPr>
            <p:ph type="body" sz="quarter" idx="11"/>
          </p:nvPr>
        </p:nvSpPr>
        <p:spPr/>
        <p:txBody>
          <a:bodyPr/>
          <a:lstStyle/>
          <a:p>
            <a:r>
              <a:rPr lang="en-US" dirty="0" smtClean="0"/>
              <a:t>Handout 3: Trauma-informed care (p. 23-24)</a:t>
            </a:r>
          </a:p>
          <a:p>
            <a:pPr lvl="1"/>
            <a:r>
              <a:rPr lang="en-US" i="1" dirty="0" smtClean="0"/>
              <a:t>What sticks out for you?</a:t>
            </a:r>
          </a:p>
          <a:p>
            <a:pPr lvl="1"/>
            <a:r>
              <a:rPr lang="en-US" i="1" dirty="0" smtClean="0"/>
              <a:t>How is this different from the approach you typically use?</a:t>
            </a:r>
          </a:p>
          <a:p>
            <a:endParaRPr lang="en-US" dirty="0"/>
          </a:p>
          <a:p>
            <a:pPr marL="228600" lvl="1" indent="0">
              <a:buNone/>
            </a:pPr>
            <a:endParaRPr lang="en-US" dirty="0" smtClean="0"/>
          </a:p>
          <a:p>
            <a:endParaRPr lang="en-US" dirty="0" smtClean="0"/>
          </a:p>
        </p:txBody>
      </p:sp>
    </p:spTree>
    <p:extLst>
      <p:ext uri="{BB962C8B-B14F-4D97-AF65-F5344CB8AC3E}">
        <p14:creationId xmlns:p14="http://schemas.microsoft.com/office/powerpoint/2010/main" val="132023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CalWORKs 2.0 Overview </a:t>
            </a:r>
            <a:endParaRPr lang="en-US" dirty="0"/>
          </a:p>
        </p:txBody>
      </p:sp>
    </p:spTree>
    <p:extLst>
      <p:ext uri="{BB962C8B-B14F-4D97-AF65-F5344CB8AC3E}">
        <p14:creationId xmlns:p14="http://schemas.microsoft.com/office/powerpoint/2010/main" val="2530820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Explore: Motivational Interviewing</a:t>
            </a:r>
            <a:endParaRPr lang="en-US" dirty="0"/>
          </a:p>
        </p:txBody>
      </p:sp>
      <p:sp>
        <p:nvSpPr>
          <p:cNvPr id="3" name="Text Placeholder 2"/>
          <p:cNvSpPr>
            <a:spLocks noGrp="1"/>
          </p:cNvSpPr>
          <p:nvPr>
            <p:ph type="body" sz="quarter" idx="11"/>
          </p:nvPr>
        </p:nvSpPr>
        <p:spPr/>
        <p:txBody>
          <a:bodyPr>
            <a:normAutofit lnSpcReduction="10000"/>
          </a:bodyPr>
          <a:lstStyle/>
          <a:p>
            <a:r>
              <a:rPr lang="en-US" dirty="0" smtClean="0"/>
              <a:t>Handout 4: Motivational Interviewing (p. 25)</a:t>
            </a:r>
          </a:p>
          <a:p>
            <a:r>
              <a:rPr lang="en-US" dirty="0" smtClean="0"/>
              <a:t>What this looks like in a meeting:</a:t>
            </a:r>
          </a:p>
          <a:p>
            <a:pPr lvl="1"/>
            <a:r>
              <a:rPr lang="en-US" dirty="0" smtClean="0"/>
              <a:t>Engage</a:t>
            </a:r>
          </a:p>
          <a:p>
            <a:pPr lvl="1"/>
            <a:r>
              <a:rPr lang="en-US" dirty="0" smtClean="0"/>
              <a:t>Focus</a:t>
            </a:r>
          </a:p>
          <a:p>
            <a:pPr lvl="1"/>
            <a:r>
              <a:rPr lang="en-US" dirty="0" smtClean="0"/>
              <a:t>Evoke</a:t>
            </a:r>
          </a:p>
          <a:p>
            <a:pPr lvl="1"/>
            <a:r>
              <a:rPr lang="en-US" dirty="0" smtClean="0"/>
              <a:t>Plan</a:t>
            </a:r>
          </a:p>
          <a:p>
            <a:pPr lvl="1"/>
            <a:r>
              <a:rPr lang="en-US" dirty="0" smtClean="0"/>
              <a:t>Follow-up</a:t>
            </a:r>
          </a:p>
          <a:p>
            <a:r>
              <a:rPr lang="en-US" dirty="0" smtClean="0"/>
              <a:t>What to say to clients (write in your own examples)</a:t>
            </a:r>
          </a:p>
          <a:p>
            <a:pPr lvl="1"/>
            <a:r>
              <a:rPr lang="en-US" dirty="0" smtClean="0"/>
              <a:t>Open-ended questions</a:t>
            </a:r>
          </a:p>
          <a:p>
            <a:pPr lvl="1"/>
            <a:r>
              <a:rPr lang="en-US" dirty="0" smtClean="0"/>
              <a:t>Affirmations</a:t>
            </a:r>
          </a:p>
          <a:p>
            <a:pPr lvl="1"/>
            <a:r>
              <a:rPr lang="en-US" dirty="0" smtClean="0"/>
              <a:t>Reflective listening</a:t>
            </a:r>
          </a:p>
          <a:p>
            <a:pPr lvl="1"/>
            <a:r>
              <a:rPr lang="en-US" dirty="0" smtClean="0"/>
              <a:t>Summarizing</a:t>
            </a:r>
          </a:p>
          <a:p>
            <a:pPr lvl="1"/>
            <a:endParaRPr lang="en-US" dirty="0"/>
          </a:p>
          <a:p>
            <a:endParaRPr lang="en-US" dirty="0"/>
          </a:p>
          <a:p>
            <a:pPr marL="228600" lvl="1" indent="0">
              <a:buNone/>
            </a:pPr>
            <a:endParaRPr lang="en-US" dirty="0" smtClean="0"/>
          </a:p>
          <a:p>
            <a:endParaRPr lang="en-US" dirty="0" smtClean="0"/>
          </a:p>
        </p:txBody>
      </p:sp>
    </p:spTree>
    <p:extLst>
      <p:ext uri="{BB962C8B-B14F-4D97-AF65-F5344CB8AC3E}">
        <p14:creationId xmlns:p14="http://schemas.microsoft.com/office/powerpoint/2010/main" val="2120032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 Motivational Interviewing</a:t>
            </a:r>
            <a:endParaRPr lang="en-US" dirty="0"/>
          </a:p>
        </p:txBody>
      </p:sp>
      <p:sp>
        <p:nvSpPr>
          <p:cNvPr id="3" name="Text Placeholder 2"/>
          <p:cNvSpPr>
            <a:spLocks noGrp="1"/>
          </p:cNvSpPr>
          <p:nvPr>
            <p:ph type="body" sz="quarter" idx="11"/>
          </p:nvPr>
        </p:nvSpPr>
        <p:spPr/>
        <p:txBody>
          <a:bodyPr>
            <a:normAutofit/>
          </a:bodyPr>
          <a:lstStyle/>
          <a:p>
            <a:r>
              <a:rPr lang="en-US" dirty="0" smtClean="0"/>
              <a:t>Demonstration</a:t>
            </a:r>
          </a:p>
          <a:p>
            <a:r>
              <a:rPr lang="en-US" dirty="0" smtClean="0"/>
              <a:t>Practice!</a:t>
            </a:r>
          </a:p>
          <a:p>
            <a:pPr lvl="1"/>
            <a:r>
              <a:rPr lang="en-US" dirty="0" smtClean="0"/>
              <a:t>Handout 5: Client Biography (p. 26)</a:t>
            </a:r>
          </a:p>
          <a:p>
            <a:pPr lvl="1"/>
            <a:endParaRPr lang="en-US" dirty="0"/>
          </a:p>
          <a:p>
            <a:endParaRPr lang="en-US" dirty="0"/>
          </a:p>
          <a:p>
            <a:pPr marL="228600" lvl="1" indent="0">
              <a:buNone/>
            </a:pPr>
            <a:endParaRPr lang="en-US" dirty="0" smtClean="0"/>
          </a:p>
          <a:p>
            <a:endParaRPr lang="en-US" dirty="0" smtClean="0"/>
          </a:p>
        </p:txBody>
      </p:sp>
    </p:spTree>
    <p:extLst>
      <p:ext uri="{BB962C8B-B14F-4D97-AF65-F5344CB8AC3E}">
        <p14:creationId xmlns:p14="http://schemas.microsoft.com/office/powerpoint/2010/main" val="4068752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Leave: What We Can Do</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Strengths-based approach</a:t>
            </a:r>
          </a:p>
          <a:p>
            <a:r>
              <a:rPr lang="en-US" dirty="0" smtClean="0"/>
              <a:t>Trauma-informed care</a:t>
            </a:r>
          </a:p>
          <a:p>
            <a:r>
              <a:rPr lang="en-US" dirty="0" smtClean="0"/>
              <a:t>Motivational interviewing</a:t>
            </a:r>
          </a:p>
          <a:p>
            <a:r>
              <a:rPr lang="en-US" dirty="0" smtClean="0"/>
              <a:t>For each, consider:</a:t>
            </a:r>
          </a:p>
          <a:p>
            <a:pPr lvl="1"/>
            <a:r>
              <a:rPr lang="en-US" i="1" dirty="0"/>
              <a:t>How does our program already use this coaching strategy to support clients? </a:t>
            </a:r>
          </a:p>
          <a:p>
            <a:pPr lvl="1"/>
            <a:r>
              <a:rPr lang="en-US" i="1" dirty="0"/>
              <a:t>What more could we do? </a:t>
            </a:r>
          </a:p>
          <a:p>
            <a:pPr lvl="1"/>
            <a:r>
              <a:rPr lang="en-US" i="1" dirty="0"/>
              <a:t>What would I personally like to try in my interactions with clients?</a:t>
            </a:r>
          </a:p>
          <a:p>
            <a:r>
              <a:rPr lang="en-US" dirty="0" smtClean="0"/>
              <a:t>Report back: </a:t>
            </a:r>
            <a:r>
              <a:rPr lang="en-US" i="1" dirty="0" smtClean="0"/>
              <a:t>What </a:t>
            </a:r>
            <a:r>
              <a:rPr lang="en-US" i="1" dirty="0"/>
              <a:t>is one concrete idea or goal you’d like to pursue as an individual or as a group to adopt a more coaching-based approach in your program? </a:t>
            </a:r>
          </a:p>
          <a:p>
            <a:endParaRPr lang="en-US" dirty="0"/>
          </a:p>
          <a:p>
            <a:pPr marL="228600" lvl="1" indent="0">
              <a:buNone/>
            </a:pPr>
            <a:endParaRPr lang="en-US" dirty="0" smtClean="0"/>
          </a:p>
          <a:p>
            <a:endParaRPr lang="en-US" dirty="0" smtClean="0"/>
          </a:p>
        </p:txBody>
      </p:sp>
    </p:spTree>
    <p:extLst>
      <p:ext uri="{BB962C8B-B14F-4D97-AF65-F5344CB8AC3E}">
        <p14:creationId xmlns:p14="http://schemas.microsoft.com/office/powerpoint/2010/main" val="2703336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Coaching with the CalWORKs 2.0 Tools</a:t>
            </a:r>
            <a:endParaRPr lang="en-US" dirty="0"/>
          </a:p>
        </p:txBody>
      </p:sp>
    </p:spTree>
    <p:extLst>
      <p:ext uri="{BB962C8B-B14F-4D97-AF65-F5344CB8AC3E}">
        <p14:creationId xmlns:p14="http://schemas.microsoft.com/office/powerpoint/2010/main" val="2651854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Building on Coaching Principles  </a:t>
            </a:r>
            <a:endParaRPr lang="en-US" dirty="0"/>
          </a:p>
        </p:txBody>
      </p:sp>
      <p:sp>
        <p:nvSpPr>
          <p:cNvPr id="3" name="Text Placeholder 2"/>
          <p:cNvSpPr>
            <a:spLocks noGrp="1"/>
          </p:cNvSpPr>
          <p:nvPr>
            <p:ph type="body" sz="quarter" idx="11"/>
          </p:nvPr>
        </p:nvSpPr>
        <p:spPr/>
        <p:txBody>
          <a:bodyPr>
            <a:normAutofit/>
          </a:bodyPr>
          <a:lstStyle/>
          <a:p>
            <a:pPr marL="0" indent="0">
              <a:buNone/>
            </a:pPr>
            <a:r>
              <a:rPr lang="en-US" dirty="0" smtClean="0"/>
              <a:t>Handout 1: Using Coaching Methods in Meetings with Clients (p. 37)</a:t>
            </a:r>
          </a:p>
          <a:p>
            <a:r>
              <a:rPr lang="en-US" i="1" dirty="0" smtClean="0"/>
              <a:t>Write down your ideas for statements or questions for each coaching method and each type of meeting</a:t>
            </a:r>
          </a:p>
          <a:p>
            <a:r>
              <a:rPr lang="en-US" i="1" dirty="0" smtClean="0"/>
              <a:t>Which cells are easy to fill in and which are hard?</a:t>
            </a:r>
          </a:p>
          <a:p>
            <a:pPr marL="0" indent="0">
              <a:buNone/>
            </a:pPr>
            <a:endParaRPr lang="en-US" dirty="0" smtClean="0"/>
          </a:p>
        </p:txBody>
      </p:sp>
    </p:spTree>
    <p:extLst>
      <p:ext uri="{BB962C8B-B14F-4D97-AF65-F5344CB8AC3E}">
        <p14:creationId xmlns:p14="http://schemas.microsoft.com/office/powerpoint/2010/main" val="3990186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 My Road Map and Potholes &amp; Detours</a:t>
            </a:r>
            <a:endParaRPr lang="en-US" dirty="0"/>
          </a:p>
        </p:txBody>
      </p:sp>
      <p:sp>
        <p:nvSpPr>
          <p:cNvPr id="3" name="Text Placeholder 2"/>
          <p:cNvSpPr>
            <a:spLocks noGrp="1"/>
          </p:cNvSpPr>
          <p:nvPr>
            <p:ph type="body" sz="quarter" idx="11"/>
          </p:nvPr>
        </p:nvSpPr>
        <p:spPr/>
        <p:txBody>
          <a:bodyPr>
            <a:normAutofit/>
          </a:bodyPr>
          <a:lstStyle/>
          <a:p>
            <a:r>
              <a:rPr lang="en-US" dirty="0" smtClean="0"/>
              <a:t>Handout </a:t>
            </a:r>
            <a:r>
              <a:rPr lang="en-US" dirty="0"/>
              <a:t>2</a:t>
            </a:r>
            <a:r>
              <a:rPr lang="en-US" dirty="0" smtClean="0"/>
              <a:t>: My Road Map and Potholes &amp; Detours(pp. 38-39) </a:t>
            </a:r>
          </a:p>
          <a:p>
            <a:pPr lvl="1"/>
            <a:r>
              <a:rPr lang="en-US" dirty="0" smtClean="0"/>
              <a:t>In trios, identify a task that one of you wants to complete by the end of the weekend, decide on steps needed to complete task, decide on what resources are needed for each step</a:t>
            </a:r>
          </a:p>
          <a:p>
            <a:r>
              <a:rPr lang="en-US" i="1" dirty="0" smtClean="0"/>
              <a:t>How did it go? </a:t>
            </a:r>
            <a:r>
              <a:rPr lang="en-US" i="1" dirty="0"/>
              <a:t>How did it feel? </a:t>
            </a:r>
            <a:r>
              <a:rPr lang="en-US" i="1" dirty="0" smtClean="0"/>
              <a:t>What would have made this planning easier?</a:t>
            </a:r>
          </a:p>
          <a:p>
            <a:r>
              <a:rPr lang="en-US" i="1" dirty="0" smtClean="0"/>
              <a:t>What was challenging about this approach?</a:t>
            </a:r>
            <a:endParaRPr lang="en-US" dirty="0"/>
          </a:p>
          <a:p>
            <a:r>
              <a:rPr lang="en-US" i="1" dirty="0"/>
              <a:t>What might this mean for us as a program that supports </a:t>
            </a:r>
            <a:r>
              <a:rPr lang="en-US" i="1" dirty="0" smtClean="0"/>
              <a:t>people in achieving their goals?</a:t>
            </a:r>
            <a:endParaRPr lang="en-US" i="1" dirty="0"/>
          </a:p>
          <a:p>
            <a:endParaRPr lang="en-US" i="1" dirty="0"/>
          </a:p>
        </p:txBody>
      </p:sp>
    </p:spTree>
    <p:extLst>
      <p:ext uri="{BB962C8B-B14F-4D97-AF65-F5344CB8AC3E}">
        <p14:creationId xmlns:p14="http://schemas.microsoft.com/office/powerpoint/2010/main" val="1991135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Digging Deep  </a:t>
            </a:r>
            <a:endParaRPr lang="en-US" dirty="0"/>
          </a:p>
        </p:txBody>
      </p:sp>
      <p:sp>
        <p:nvSpPr>
          <p:cNvPr id="3" name="Text Placeholder 2"/>
          <p:cNvSpPr>
            <a:spLocks noGrp="1"/>
          </p:cNvSpPr>
          <p:nvPr>
            <p:ph type="body" sz="quarter" idx="11"/>
          </p:nvPr>
        </p:nvSpPr>
        <p:spPr/>
        <p:txBody>
          <a:bodyPr>
            <a:normAutofit/>
          </a:bodyPr>
          <a:lstStyle/>
          <a:p>
            <a:r>
              <a:rPr lang="en-US" dirty="0" smtClean="0"/>
              <a:t>Handout 4: </a:t>
            </a:r>
            <a:r>
              <a:rPr lang="en-US" dirty="0" err="1" smtClean="0"/>
              <a:t>CalMAP</a:t>
            </a:r>
            <a:r>
              <a:rPr lang="en-US" dirty="0" smtClean="0"/>
              <a:t> (p. 40-41) </a:t>
            </a:r>
          </a:p>
          <a:p>
            <a:pPr lvl="1"/>
            <a:r>
              <a:rPr lang="en-US" b="0" dirty="0" smtClean="0"/>
              <a:t>In pairs, practice introducing the tool, interviewing each other, fill out the </a:t>
            </a:r>
            <a:r>
              <a:rPr lang="en-US" b="0" dirty="0" err="1" smtClean="0"/>
              <a:t>CalMAP</a:t>
            </a:r>
            <a:endParaRPr lang="en-US" b="0" dirty="0"/>
          </a:p>
          <a:p>
            <a:pPr lvl="1"/>
            <a:r>
              <a:rPr lang="en-US" i="1" dirty="0"/>
              <a:t>How did you introduce the tool? What language did you use?</a:t>
            </a:r>
          </a:p>
          <a:p>
            <a:pPr lvl="1"/>
            <a:r>
              <a:rPr lang="en-US" i="1" dirty="0"/>
              <a:t>Who actually wrote on the tool? The “client” or the “worker”? Which seems to work better?</a:t>
            </a:r>
          </a:p>
          <a:p>
            <a:pPr lvl="1"/>
            <a:r>
              <a:rPr lang="en-US" i="1" dirty="0"/>
              <a:t>What did you say if the client didn’t know where to place herself/himself?</a:t>
            </a:r>
          </a:p>
          <a:p>
            <a:pPr lvl="1"/>
            <a:r>
              <a:rPr lang="en-US" i="1" dirty="0"/>
              <a:t>What could you say if the client begins to reveal something traumatic about his or her past?</a:t>
            </a:r>
          </a:p>
          <a:p>
            <a:pPr lvl="1"/>
            <a:r>
              <a:rPr lang="en-US" i="1" dirty="0"/>
              <a:t>How did you celebrate the client’s areas of strength?</a:t>
            </a:r>
          </a:p>
          <a:p>
            <a:pPr lvl="1"/>
            <a:endParaRPr lang="en-US" dirty="0"/>
          </a:p>
        </p:txBody>
      </p:sp>
    </p:spTree>
    <p:extLst>
      <p:ext uri="{BB962C8B-B14F-4D97-AF65-F5344CB8AC3E}">
        <p14:creationId xmlns:p14="http://schemas.microsoft.com/office/powerpoint/2010/main" val="622975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CalWORKs 2.0  </a:t>
            </a:r>
            <a:endParaRPr lang="en-US" dirty="0"/>
          </a:p>
        </p:txBody>
      </p:sp>
      <p:pic>
        <p:nvPicPr>
          <p:cNvPr id="3" name="Picture 2"/>
          <p:cNvPicPr>
            <a:picLocks noChangeAspect="1"/>
          </p:cNvPicPr>
          <p:nvPr/>
        </p:nvPicPr>
        <p:blipFill>
          <a:blip r:embed="rId3"/>
          <a:stretch>
            <a:fillRect/>
          </a:stretch>
        </p:blipFill>
        <p:spPr>
          <a:xfrm>
            <a:off x="3938646" y="1077432"/>
            <a:ext cx="4843847" cy="4585015"/>
          </a:xfrm>
          <a:prstGeom prst="rect">
            <a:avLst/>
          </a:prstGeom>
        </p:spPr>
      </p:pic>
      <p:sp>
        <p:nvSpPr>
          <p:cNvPr id="7" name="Text Placeholder 2"/>
          <p:cNvSpPr>
            <a:spLocks noGrp="1"/>
          </p:cNvSpPr>
          <p:nvPr>
            <p:ph type="body" sz="quarter" idx="11"/>
          </p:nvPr>
        </p:nvSpPr>
        <p:spPr>
          <a:xfrm>
            <a:off x="457200" y="1173480"/>
            <a:ext cx="3335079" cy="4327097"/>
          </a:xfrm>
        </p:spPr>
        <p:txBody>
          <a:bodyPr>
            <a:normAutofit/>
          </a:bodyPr>
          <a:lstStyle/>
          <a:p>
            <a:r>
              <a:rPr lang="en-US" dirty="0" smtClean="0"/>
              <a:t>Handout 5: Plan to Use Tools with Clients (p. 42) </a:t>
            </a:r>
            <a:endParaRPr lang="en-US" dirty="0"/>
          </a:p>
          <a:p>
            <a:pPr lvl="1"/>
            <a:endParaRPr lang="en-US" dirty="0"/>
          </a:p>
        </p:txBody>
      </p:sp>
    </p:spTree>
    <p:extLst>
      <p:ext uri="{BB962C8B-B14F-4D97-AF65-F5344CB8AC3E}">
        <p14:creationId xmlns:p14="http://schemas.microsoft.com/office/powerpoint/2010/main" val="2518837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Breakout by county</a:t>
            </a:r>
            <a:endParaRPr lang="en-US" dirty="0"/>
          </a:p>
        </p:txBody>
      </p:sp>
    </p:spTree>
    <p:extLst>
      <p:ext uri="{BB962C8B-B14F-4D97-AF65-F5344CB8AC3E}">
        <p14:creationId xmlns:p14="http://schemas.microsoft.com/office/powerpoint/2010/main" val="10496211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Closing</a:t>
            </a:r>
            <a:endParaRPr lang="en-US" dirty="0"/>
          </a:p>
        </p:txBody>
      </p:sp>
    </p:spTree>
    <p:extLst>
      <p:ext uri="{BB962C8B-B14F-4D97-AF65-F5344CB8AC3E}">
        <p14:creationId xmlns:p14="http://schemas.microsoft.com/office/powerpoint/2010/main" val="294083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Hallmarks of CalWORKs 2.0</a:t>
            </a:r>
            <a:endParaRPr lang="en-US" dirty="0"/>
          </a:p>
        </p:txBody>
      </p:sp>
      <p:sp>
        <p:nvSpPr>
          <p:cNvPr id="4" name="Text Placeholder 5"/>
          <p:cNvSpPr>
            <a:spLocks noGrp="1"/>
          </p:cNvSpPr>
          <p:nvPr>
            <p:ph type="body" sz="quarter" idx="4294967295"/>
          </p:nvPr>
        </p:nvSpPr>
        <p:spPr>
          <a:xfrm>
            <a:off x="4595150" y="1423686"/>
            <a:ext cx="4091650" cy="4491922"/>
          </a:xfrm>
          <a:prstGeom prst="rect">
            <a:avLst/>
          </a:prstGeom>
        </p:spPr>
        <p:txBody>
          <a:bodyPr>
            <a:normAutofit/>
          </a:bodyPr>
          <a:lstStyle/>
          <a:p>
            <a:pPr marL="0" indent="0">
              <a:buNone/>
            </a:pPr>
            <a:r>
              <a:rPr lang="en-US" sz="2000" dirty="0" smtClean="0">
                <a:solidFill>
                  <a:srgbClr val="C00000"/>
                </a:solidFill>
              </a:rPr>
              <a:t>Goal </a:t>
            </a:r>
            <a:r>
              <a:rPr lang="en-US" sz="2000" dirty="0">
                <a:solidFill>
                  <a:srgbClr val="C00000"/>
                </a:solidFill>
              </a:rPr>
              <a:t>achievement:  </a:t>
            </a:r>
            <a:r>
              <a:rPr lang="en-US" sz="2000" dirty="0"/>
              <a:t>Explicitly frame service delivery around setting and achieving meaningful, realistic </a:t>
            </a:r>
            <a:r>
              <a:rPr lang="en-US" sz="2000" dirty="0" smtClean="0"/>
              <a:t>goals</a:t>
            </a:r>
          </a:p>
          <a:p>
            <a:pPr marL="0" indent="0">
              <a:buNone/>
            </a:pPr>
            <a:endParaRPr lang="en-US" sz="2000" dirty="0"/>
          </a:p>
          <a:p>
            <a:pPr marL="0" indent="0">
              <a:buNone/>
            </a:pPr>
            <a:r>
              <a:rPr lang="en-US" sz="2000" dirty="0" smtClean="0">
                <a:solidFill>
                  <a:srgbClr val="C00000"/>
                </a:solidFill>
              </a:rPr>
              <a:t>Intentional </a:t>
            </a:r>
            <a:r>
              <a:rPr lang="en-US" sz="2000" dirty="0">
                <a:solidFill>
                  <a:srgbClr val="C00000"/>
                </a:solidFill>
              </a:rPr>
              <a:t>s</a:t>
            </a:r>
            <a:r>
              <a:rPr lang="en-US" sz="2000" dirty="0" smtClean="0">
                <a:solidFill>
                  <a:srgbClr val="C00000"/>
                </a:solidFill>
              </a:rPr>
              <a:t>ervice selection:  </a:t>
            </a:r>
            <a:r>
              <a:rPr lang="en-US" sz="2000" dirty="0" smtClean="0"/>
              <a:t>Focus </a:t>
            </a:r>
            <a:r>
              <a:rPr lang="en-US" sz="2000" dirty="0"/>
              <a:t>service delivery and goals around </a:t>
            </a:r>
            <a:r>
              <a:rPr lang="en-US" sz="2000" dirty="0" smtClean="0"/>
              <a:t>family </a:t>
            </a:r>
            <a:r>
              <a:rPr lang="en-US" sz="2000" dirty="0"/>
              <a:t>strengths and </a:t>
            </a:r>
            <a:r>
              <a:rPr lang="en-US" sz="2000" dirty="0" smtClean="0"/>
              <a:t>needs; </a:t>
            </a:r>
            <a:r>
              <a:rPr lang="en-US" sz="2000" dirty="0"/>
              <a:t>use common program activities with much greater intentionality</a:t>
            </a:r>
          </a:p>
        </p:txBody>
      </p:sp>
      <p:pic>
        <p:nvPicPr>
          <p:cNvPr id="5" name="Picture 4"/>
          <p:cNvPicPr>
            <a:picLocks noChangeAspect="1"/>
          </p:cNvPicPr>
          <p:nvPr/>
        </p:nvPicPr>
        <p:blipFill rotWithShape="1">
          <a:blip r:embed="rId2"/>
          <a:srcRect l="40455" t="36405" r="29090" b="9509"/>
          <a:stretch/>
        </p:blipFill>
        <p:spPr>
          <a:xfrm>
            <a:off x="461434" y="1337309"/>
            <a:ext cx="4108092" cy="4344299"/>
          </a:xfrm>
          <a:prstGeom prst="rect">
            <a:avLst/>
          </a:prstGeom>
        </p:spPr>
      </p:pic>
    </p:spTree>
    <p:extLst>
      <p:ext uri="{BB962C8B-B14F-4D97-AF65-F5344CB8AC3E}">
        <p14:creationId xmlns:p14="http://schemas.microsoft.com/office/powerpoint/2010/main" val="2077902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1"/>
          </p:nvPr>
        </p:nvSpPr>
        <p:spPr/>
        <p:txBody>
          <a:bodyPr/>
          <a:lstStyle/>
          <a:p>
            <a:r>
              <a:rPr lang="en-US" dirty="0" smtClean="0"/>
              <a:t>Lindsay Cattell</a:t>
            </a:r>
            <a:endParaRPr lang="en-US" dirty="0"/>
          </a:p>
          <a:p>
            <a:pPr lvl="1"/>
            <a:r>
              <a:rPr lang="en-US" dirty="0" smtClean="0">
                <a:hlinkClick r:id="rId3"/>
              </a:rPr>
              <a:t>LCattell@mathematica-mpr.com</a:t>
            </a:r>
            <a:endParaRPr lang="en-US" dirty="0" smtClean="0"/>
          </a:p>
          <a:p>
            <a:pPr lvl="1"/>
            <a:endParaRPr lang="en-US" dirty="0"/>
          </a:p>
          <a:p>
            <a:pPr marL="228600" lvl="1" indent="0">
              <a:buNone/>
            </a:pPr>
            <a:endParaRPr lang="en-US" dirty="0"/>
          </a:p>
          <a:p>
            <a:pPr marL="228600" lvl="1" indent="0">
              <a:buNone/>
            </a:pPr>
            <a:r>
              <a:rPr lang="en-US" dirty="0" smtClean="0"/>
              <a:t> </a:t>
            </a:r>
          </a:p>
          <a:p>
            <a:pPr lvl="1"/>
            <a:endParaRPr lang="en-US" dirty="0" smtClean="0"/>
          </a:p>
        </p:txBody>
      </p:sp>
    </p:spTree>
    <p:extLst>
      <p:ext uri="{BB962C8B-B14F-4D97-AF65-F5344CB8AC3E}">
        <p14:creationId xmlns:p14="http://schemas.microsoft.com/office/powerpoint/2010/main" val="3574420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different?</a:t>
            </a:r>
            <a:endParaRPr lang="en-US" dirty="0"/>
          </a:p>
        </p:txBody>
      </p:sp>
      <p:sp>
        <p:nvSpPr>
          <p:cNvPr id="3" name="TextBox 2"/>
          <p:cNvSpPr txBox="1"/>
          <p:nvPr/>
        </p:nvSpPr>
        <p:spPr>
          <a:xfrm>
            <a:off x="232120" y="1152144"/>
            <a:ext cx="4321592" cy="1815882"/>
          </a:xfrm>
          <a:prstGeom prst="rect">
            <a:avLst/>
          </a:prstGeom>
          <a:noFill/>
        </p:spPr>
        <p:txBody>
          <a:bodyPr wrap="square" rtlCol="0">
            <a:spAutoFit/>
          </a:bodyPr>
          <a:lstStyle/>
          <a:p>
            <a:r>
              <a:rPr lang="en-US" sz="2800" b="1" u="sng" dirty="0" smtClean="0">
                <a:solidFill>
                  <a:schemeClr val="tx2"/>
                </a:solidFill>
              </a:rPr>
              <a:t>CalWORKs 1.0</a:t>
            </a:r>
          </a:p>
          <a:p>
            <a:endParaRPr lang="en-US" sz="2800" b="1" dirty="0" smtClean="0">
              <a:solidFill>
                <a:schemeClr val="tx2"/>
              </a:solidFill>
            </a:endParaRPr>
          </a:p>
          <a:p>
            <a:pPr marL="457200" indent="-457200">
              <a:buFont typeface="Arial" panose="020B0604020202020204" pitchFamily="34" charset="0"/>
              <a:buChar char="•"/>
            </a:pPr>
            <a:r>
              <a:rPr lang="en-US" sz="2800" b="1" dirty="0" smtClean="0">
                <a:solidFill>
                  <a:schemeClr val="tx2"/>
                </a:solidFill>
              </a:rPr>
              <a:t>Compliance-oriented</a:t>
            </a:r>
          </a:p>
          <a:p>
            <a:pPr marL="457200" indent="-457200">
              <a:buFont typeface="Arial" panose="020B0604020202020204" pitchFamily="34" charset="0"/>
              <a:buChar char="•"/>
            </a:pPr>
            <a:r>
              <a:rPr lang="en-US" sz="2800" b="1" dirty="0" smtClean="0">
                <a:solidFill>
                  <a:schemeClr val="tx2"/>
                </a:solidFill>
              </a:rPr>
              <a:t>Work-first model</a:t>
            </a:r>
            <a:endParaRPr lang="en-US" sz="2800" b="1" dirty="0">
              <a:solidFill>
                <a:schemeClr val="tx2"/>
              </a:solidFill>
            </a:endParaRPr>
          </a:p>
        </p:txBody>
      </p:sp>
      <p:sp>
        <p:nvSpPr>
          <p:cNvPr id="6" name="TextBox 5"/>
          <p:cNvSpPr txBox="1"/>
          <p:nvPr/>
        </p:nvSpPr>
        <p:spPr>
          <a:xfrm>
            <a:off x="4553712" y="1115568"/>
            <a:ext cx="4353220" cy="2677656"/>
          </a:xfrm>
          <a:prstGeom prst="rect">
            <a:avLst/>
          </a:prstGeom>
          <a:noFill/>
        </p:spPr>
        <p:txBody>
          <a:bodyPr wrap="square" rtlCol="0">
            <a:spAutoFit/>
          </a:bodyPr>
          <a:lstStyle/>
          <a:p>
            <a:r>
              <a:rPr lang="en-US" sz="2800" b="1" u="sng" dirty="0" smtClean="0">
                <a:solidFill>
                  <a:schemeClr val="tx2"/>
                </a:solidFill>
              </a:rPr>
              <a:t>CalWORKs 2.0</a:t>
            </a:r>
          </a:p>
          <a:p>
            <a:endParaRPr lang="en-US" sz="2800" b="1" u="sng" dirty="0" smtClean="0">
              <a:solidFill>
                <a:schemeClr val="tx2"/>
              </a:solidFill>
            </a:endParaRPr>
          </a:p>
          <a:p>
            <a:pPr marL="457200" indent="-457200">
              <a:buFont typeface="Arial" panose="020B0604020202020204" pitchFamily="34" charset="0"/>
              <a:buChar char="•"/>
            </a:pPr>
            <a:r>
              <a:rPr lang="en-US" sz="2800" b="1" dirty="0" smtClean="0">
                <a:solidFill>
                  <a:schemeClr val="tx2"/>
                </a:solidFill>
              </a:rPr>
              <a:t>Driven by customers’ goals</a:t>
            </a:r>
          </a:p>
          <a:p>
            <a:pPr marL="457200" indent="-457200">
              <a:buFont typeface="Arial" panose="020B0604020202020204" pitchFamily="34" charset="0"/>
              <a:buChar char="•"/>
            </a:pPr>
            <a:r>
              <a:rPr lang="en-US" sz="2800" b="1" dirty="0" smtClean="0">
                <a:solidFill>
                  <a:schemeClr val="tx2"/>
                </a:solidFill>
              </a:rPr>
              <a:t>Support unique family needs</a:t>
            </a:r>
          </a:p>
        </p:txBody>
      </p:sp>
    </p:spTree>
    <p:extLst>
      <p:ext uri="{BB962C8B-B14F-4D97-AF65-F5344CB8AC3E}">
        <p14:creationId xmlns:p14="http://schemas.microsoft.com/office/powerpoint/2010/main" val="103640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Text Placeholder 2"/>
          <p:cNvSpPr>
            <a:spLocks noGrp="1"/>
          </p:cNvSpPr>
          <p:nvPr>
            <p:ph type="body" sz="quarter" idx="11"/>
          </p:nvPr>
        </p:nvSpPr>
        <p:spPr/>
        <p:txBody>
          <a:bodyPr>
            <a:normAutofit/>
          </a:bodyPr>
          <a:lstStyle/>
          <a:p>
            <a:r>
              <a:rPr lang="en-US" dirty="0" smtClean="0"/>
              <a:t>State-wide roll out of principles and tools starting in late 2017/early 2018</a:t>
            </a:r>
          </a:p>
          <a:p>
            <a:r>
              <a:rPr lang="en-US" dirty="0" smtClean="0"/>
              <a:t>Each county is unique</a:t>
            </a:r>
          </a:p>
          <a:p>
            <a:r>
              <a:rPr lang="en-US" dirty="0" smtClean="0"/>
              <a:t>Each county is implementing at their own pace</a:t>
            </a:r>
          </a:p>
          <a:p>
            <a:r>
              <a:rPr lang="en-US" dirty="0" smtClean="0"/>
              <a:t>Some staff have been trained; some are seeing this material for the first time</a:t>
            </a:r>
            <a:endParaRPr lang="en-US" dirty="0"/>
          </a:p>
          <a:p>
            <a:endParaRPr lang="en-US" dirty="0"/>
          </a:p>
        </p:txBody>
      </p:sp>
    </p:spTree>
    <p:extLst>
      <p:ext uri="{BB962C8B-B14F-4D97-AF65-F5344CB8AC3E}">
        <p14:creationId xmlns:p14="http://schemas.microsoft.com/office/powerpoint/2010/main" val="241300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training</a:t>
            </a:r>
            <a:endParaRPr lang="en-US" dirty="0"/>
          </a:p>
        </p:txBody>
      </p:sp>
      <p:sp>
        <p:nvSpPr>
          <p:cNvPr id="3" name="Text Placeholder 2"/>
          <p:cNvSpPr>
            <a:spLocks noGrp="1"/>
          </p:cNvSpPr>
          <p:nvPr>
            <p:ph type="body" sz="quarter" idx="11"/>
          </p:nvPr>
        </p:nvSpPr>
        <p:spPr/>
        <p:txBody>
          <a:bodyPr>
            <a:normAutofit/>
          </a:bodyPr>
          <a:lstStyle/>
          <a:p>
            <a:pPr lvl="0"/>
            <a:r>
              <a:rPr lang="en-US" dirty="0"/>
              <a:t>E</a:t>
            </a:r>
            <a:r>
              <a:rPr lang="en-US" dirty="0" smtClean="0"/>
              <a:t>xplore </a:t>
            </a:r>
            <a:r>
              <a:rPr lang="en-US" dirty="0"/>
              <a:t>the evidence base that underlies CalWORKs 2.0 and see how it applies </a:t>
            </a:r>
            <a:r>
              <a:rPr lang="en-US" dirty="0" smtClean="0"/>
              <a:t>to </a:t>
            </a:r>
            <a:r>
              <a:rPr lang="en-US" dirty="0"/>
              <a:t>everyday </a:t>
            </a:r>
            <a:r>
              <a:rPr lang="en-US" dirty="0" smtClean="0"/>
              <a:t>work</a:t>
            </a:r>
          </a:p>
          <a:p>
            <a:pPr lvl="0"/>
            <a:r>
              <a:rPr lang="en-US" dirty="0"/>
              <a:t>O</a:t>
            </a:r>
            <a:r>
              <a:rPr lang="en-US" dirty="0" smtClean="0"/>
              <a:t>pportunity </a:t>
            </a:r>
            <a:r>
              <a:rPr lang="en-US" dirty="0"/>
              <a:t>for deep discussion about how to best integrate this new approach </a:t>
            </a:r>
            <a:endParaRPr lang="en-US" dirty="0" smtClean="0"/>
          </a:p>
          <a:p>
            <a:pPr lvl="0"/>
            <a:r>
              <a:rPr lang="en-US" dirty="0" smtClean="0"/>
              <a:t>Introduce to some of the CalWORKs 2.0 tools</a:t>
            </a:r>
          </a:p>
          <a:p>
            <a:pPr lvl="0"/>
            <a:r>
              <a:rPr lang="en-US" dirty="0" smtClean="0"/>
              <a:t>Use effective </a:t>
            </a:r>
            <a:r>
              <a:rPr lang="en-US" dirty="0"/>
              <a:t>adult learning principles and </a:t>
            </a:r>
            <a:r>
              <a:rPr lang="en-US" dirty="0" smtClean="0"/>
              <a:t>practices</a:t>
            </a:r>
            <a:endParaRPr lang="en-US" dirty="0"/>
          </a:p>
          <a:p>
            <a:endParaRPr lang="en-US" dirty="0"/>
          </a:p>
        </p:txBody>
      </p:sp>
    </p:spTree>
    <p:extLst>
      <p:ext uri="{BB962C8B-B14F-4D97-AF65-F5344CB8AC3E}">
        <p14:creationId xmlns:p14="http://schemas.microsoft.com/office/powerpoint/2010/main" val="209277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Text Placeholder 2"/>
          <p:cNvSpPr>
            <a:spLocks noGrp="1"/>
          </p:cNvSpPr>
          <p:nvPr>
            <p:ph type="body" sz="quarter" idx="11"/>
          </p:nvPr>
        </p:nvSpPr>
        <p:spPr>
          <a:xfrm>
            <a:off x="457200" y="1057976"/>
            <a:ext cx="8229599" cy="4846320"/>
          </a:xfrm>
        </p:spPr>
        <p:txBody>
          <a:bodyPr>
            <a:normAutofit/>
          </a:bodyPr>
          <a:lstStyle/>
          <a:p>
            <a:pPr lvl="0"/>
            <a:r>
              <a:rPr lang="en-US" i="1" dirty="0" smtClean="0"/>
              <a:t>Described</a:t>
            </a:r>
            <a:r>
              <a:rPr lang="en-US" dirty="0" smtClean="0"/>
              <a:t> </a:t>
            </a:r>
            <a:r>
              <a:rPr lang="en-US" dirty="0"/>
              <a:t>ways that the evidence underlying CalWORKs 2.0 affirms and validates what you’ve discovered through practice </a:t>
            </a:r>
          </a:p>
          <a:p>
            <a:pPr lvl="0"/>
            <a:r>
              <a:rPr lang="en-US" i="1" dirty="0"/>
              <a:t>Identified </a:t>
            </a:r>
            <a:r>
              <a:rPr lang="en-US" dirty="0"/>
              <a:t>ways in which the evidence underlying CalWORKs 2.0 expands your understanding of the strengths and the constraints participants face</a:t>
            </a:r>
          </a:p>
          <a:p>
            <a:pPr lvl="0"/>
            <a:r>
              <a:rPr lang="en-US" i="1" dirty="0"/>
              <a:t>Reflected </a:t>
            </a:r>
            <a:r>
              <a:rPr lang="en-US" dirty="0"/>
              <a:t>on the intent of selected CalWORKs 2.0 (county and frontline) tools </a:t>
            </a:r>
          </a:p>
          <a:p>
            <a:pPr lvl="0"/>
            <a:r>
              <a:rPr lang="en-US" i="1" dirty="0"/>
              <a:t>Named </a:t>
            </a:r>
            <a:r>
              <a:rPr lang="en-US" dirty="0"/>
              <a:t>concrete ways in which this evidence base might be useful to you in your role currently</a:t>
            </a:r>
          </a:p>
          <a:p>
            <a:pPr marL="0" indent="0">
              <a:buNone/>
            </a:pPr>
            <a:endParaRPr lang="en-US" dirty="0" smtClean="0"/>
          </a:p>
        </p:txBody>
      </p:sp>
    </p:spTree>
    <p:extLst>
      <p:ext uri="{BB962C8B-B14F-4D97-AF65-F5344CB8AC3E}">
        <p14:creationId xmlns:p14="http://schemas.microsoft.com/office/powerpoint/2010/main" val="372885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hematica">
  <a:themeElements>
    <a:clrScheme name="Mathematica Red">
      <a:dk1>
        <a:sysClr val="windowText" lastClr="000000"/>
      </a:dk1>
      <a:lt1>
        <a:sysClr val="window" lastClr="FFFFFF"/>
      </a:lt1>
      <a:dk2>
        <a:srgbClr val="10335A"/>
      </a:dk2>
      <a:lt2>
        <a:srgbClr val="EEECE1"/>
      </a:lt2>
      <a:accent1>
        <a:srgbClr val="E61D35"/>
      </a:accent1>
      <a:accent2>
        <a:srgbClr val="F59A29"/>
      </a:accent2>
      <a:accent3>
        <a:srgbClr val="EA5534"/>
      </a:accent3>
      <a:accent4>
        <a:srgbClr val="F08442"/>
      </a:accent4>
      <a:accent5>
        <a:srgbClr val="FDBC18"/>
      </a:accent5>
      <a:accent6>
        <a:srgbClr val="F2955C"/>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extraClrScheme>
      <a:clrScheme name="Mathematica Blue">
        <a:dk1>
          <a:sysClr val="windowText" lastClr="000000"/>
        </a:dk1>
        <a:lt1>
          <a:sysClr val="window" lastClr="FFFFFF"/>
        </a:lt1>
        <a:dk2>
          <a:srgbClr val="10335A"/>
        </a:dk2>
        <a:lt2>
          <a:srgbClr val="EEECE1"/>
        </a:lt2>
        <a:accent1>
          <a:srgbClr val="184E8A"/>
        </a:accent1>
        <a:accent2>
          <a:srgbClr val="79B4E1"/>
        </a:accent2>
        <a:accent3>
          <a:srgbClr val="2067B6"/>
        </a:accent3>
        <a:accent4>
          <a:srgbClr val="4D9CD7"/>
        </a:accent4>
        <a:accent5>
          <a:srgbClr val="A2CAE8"/>
        </a:accent5>
        <a:accent6>
          <a:srgbClr val="2067B6"/>
        </a:accent6>
        <a:hlink>
          <a:srgbClr val="0000FF"/>
        </a:hlink>
        <a:folHlink>
          <a:srgbClr val="800080"/>
        </a:folHlink>
      </a:clrScheme>
    </a:extraClrScheme>
    <a:extraClrScheme>
      <a:clrScheme name="Mathematica Red">
        <a:dk1>
          <a:sysClr val="windowText" lastClr="000000"/>
        </a:dk1>
        <a:lt1>
          <a:sysClr val="window" lastClr="FFFFFF"/>
        </a:lt1>
        <a:dk2>
          <a:srgbClr val="10335A"/>
        </a:dk2>
        <a:lt2>
          <a:srgbClr val="EEECE1"/>
        </a:lt2>
        <a:accent1>
          <a:srgbClr val="E61D35"/>
        </a:accent1>
        <a:accent2>
          <a:srgbClr val="F59A29"/>
        </a:accent2>
        <a:accent3>
          <a:srgbClr val="EA5534"/>
        </a:accent3>
        <a:accent4>
          <a:srgbClr val="F08442"/>
        </a:accent4>
        <a:accent5>
          <a:srgbClr val="FDBC18"/>
        </a:accent5>
        <a:accent6>
          <a:srgbClr val="F2955C"/>
        </a:accent6>
        <a:hlink>
          <a:srgbClr val="0000FF"/>
        </a:hlink>
        <a:folHlink>
          <a:srgbClr val="800080"/>
        </a:folHlink>
      </a:clrScheme>
    </a:extraClrScheme>
    <a:extraClrScheme>
      <a:clrScheme name="Mathematica Green">
        <a:dk1>
          <a:sysClr val="windowText" lastClr="000000"/>
        </a:dk1>
        <a:lt1>
          <a:sysClr val="window" lastClr="FFFFFF"/>
        </a:lt1>
        <a:dk2>
          <a:srgbClr val="10335A"/>
        </a:dk2>
        <a:lt2>
          <a:srgbClr val="EEECE1"/>
        </a:lt2>
        <a:accent1>
          <a:srgbClr val="006A4F"/>
        </a:accent1>
        <a:accent2>
          <a:srgbClr val="8DC765"/>
        </a:accent2>
        <a:accent3>
          <a:srgbClr val="4C8A3E"/>
        </a:accent3>
        <a:accent4>
          <a:srgbClr val="5CA84A"/>
        </a:accent4>
        <a:accent5>
          <a:srgbClr val="B2DE82"/>
        </a:accent5>
        <a:accent6>
          <a:srgbClr val="5FAD4D"/>
        </a:accent6>
        <a:hlink>
          <a:srgbClr val="0000FF"/>
        </a:hlink>
        <a:folHlink>
          <a:srgbClr val="800080"/>
        </a:folHlink>
      </a:clrScheme>
    </a:extraClrScheme>
  </a:extraClrSchemeLst>
  <a:extLst>
    <a:ext uri="{05A4C25C-085E-4340-85A3-A5531E510DB2}">
      <thm15:themeFamily xmlns:thm15="http://schemas.microsoft.com/office/thememl/2012/main" name="Title of Presentation.pptx" id="{3C9B8C4F-4DDE-4166-B339-8AAA8FFB4C0C}" vid="{E8A1ABE3-5F51-49D0-9EAB-81C8988A68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50201-PPT Template</Template>
  <TotalTime>14959</TotalTime>
  <Words>4458</Words>
  <Application>Microsoft Office PowerPoint</Application>
  <PresentationFormat>On-screen Show (4:3)</PresentationFormat>
  <Paragraphs>336</Paragraphs>
  <Slides>50</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Black</vt:lpstr>
      <vt:lpstr>Arial Bold</vt:lpstr>
      <vt:lpstr>Calibri</vt:lpstr>
      <vt:lpstr>Mathematica</vt:lpstr>
      <vt:lpstr>CalWORKs 2.0 </vt:lpstr>
      <vt:lpstr>PowerPoint Presentation</vt:lpstr>
      <vt:lpstr>Logistics</vt:lpstr>
      <vt:lpstr>PowerPoint Presentation</vt:lpstr>
      <vt:lpstr>Vision and Hallmarks of CalWORKs 2.0</vt:lpstr>
      <vt:lpstr>How is this different?</vt:lpstr>
      <vt:lpstr>Where are we now?</vt:lpstr>
      <vt:lpstr>Purpose of this training</vt:lpstr>
      <vt:lpstr>Objectives</vt:lpstr>
      <vt:lpstr>Overview- Day 1</vt:lpstr>
      <vt:lpstr>Overview- Day 2</vt:lpstr>
      <vt:lpstr>PowerPoint Presentation</vt:lpstr>
      <vt:lpstr>Reflect: Building Adult Capabilities</vt:lpstr>
      <vt:lpstr>Explore: Our Personal Strengths and Weaknesses</vt:lpstr>
      <vt:lpstr>Explore: Context Matters</vt:lpstr>
      <vt:lpstr>Apply: How Capabilities Show Up in Real Life</vt:lpstr>
      <vt:lpstr>Leave: What We Can Do in CalWORKs 2.0</vt:lpstr>
      <vt:lpstr>CalWORKs 2.0 Tools and Resources</vt:lpstr>
      <vt:lpstr>PowerPoint Presentation</vt:lpstr>
      <vt:lpstr>Reflect: An Experience of Scarcity</vt:lpstr>
      <vt:lpstr>Explore: Tunnel Vision </vt:lpstr>
      <vt:lpstr>Explore: Scarcity</vt:lpstr>
      <vt:lpstr>Apply: How do we use our available bandwidth?</vt:lpstr>
      <vt:lpstr>Leave: Addressing Scarcity and CalWORKs 2.0 </vt:lpstr>
      <vt:lpstr>CalWORKs 2.0 Tools and Resources</vt:lpstr>
      <vt:lpstr>PowerPoint Presentation</vt:lpstr>
      <vt:lpstr>Reflect: What our experience has shown us </vt:lpstr>
      <vt:lpstr>Explore: What the research has shown us </vt:lpstr>
      <vt:lpstr>Apply: GPDR/R</vt:lpstr>
      <vt:lpstr>Apply: GPDR/R</vt:lpstr>
      <vt:lpstr>Leave: Supporting goal achievement in CW 2.0 </vt:lpstr>
      <vt:lpstr>CalWORKs 2.0 Tools and Resources</vt:lpstr>
      <vt:lpstr>PowerPoint Presentation</vt:lpstr>
      <vt:lpstr>PowerPoint Presentation</vt:lpstr>
      <vt:lpstr>PowerPoint Presentation</vt:lpstr>
      <vt:lpstr>PowerPoint Presentation</vt:lpstr>
      <vt:lpstr>Reflect: How you already use coaching methods</vt:lpstr>
      <vt:lpstr>Explore: Strengths-based approach</vt:lpstr>
      <vt:lpstr>Explore: Trauma-informed care</vt:lpstr>
      <vt:lpstr>Explore: Motivational Interviewing</vt:lpstr>
      <vt:lpstr>Apply: Motivational Interviewing</vt:lpstr>
      <vt:lpstr>Leave: What We Can Do</vt:lpstr>
      <vt:lpstr>PowerPoint Presentation</vt:lpstr>
      <vt:lpstr>Reflect: Building on Coaching Principles  </vt:lpstr>
      <vt:lpstr>Explore: My Road Map and Potholes &amp; Detours</vt:lpstr>
      <vt:lpstr>Apply: Digging Deep  </vt:lpstr>
      <vt:lpstr>Leave: CalWORKs 2.0  </vt:lpstr>
      <vt:lpstr>PowerPoint Presentation</vt:lpstr>
      <vt:lpstr>PowerPoint Presentation</vt:lpstr>
      <vt:lpstr>Questions??</vt:lpstr>
    </vt:vector>
  </TitlesOfParts>
  <Company>Mathematica,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NNicolai</dc:creator>
  <cp:lastModifiedBy>Amanda Reiter</cp:lastModifiedBy>
  <cp:revision>413</cp:revision>
  <cp:lastPrinted>2013-05-31T17:28:00Z</cp:lastPrinted>
  <dcterms:created xsi:type="dcterms:W3CDTF">2015-12-11T22:09:09Z</dcterms:created>
  <dcterms:modified xsi:type="dcterms:W3CDTF">2019-03-08T20:32:43Z</dcterms:modified>
</cp:coreProperties>
</file>