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70" r:id="rId3"/>
    <p:sldId id="276" r:id="rId4"/>
    <p:sldId id="271" r:id="rId5"/>
    <p:sldId id="279" r:id="rId6"/>
    <p:sldId id="283" r:id="rId7"/>
    <p:sldId id="278" r:id="rId8"/>
    <p:sldId id="277" r:id="rId9"/>
    <p:sldId id="287" r:id="rId10"/>
    <p:sldId id="289" r:id="rId11"/>
    <p:sldId id="284" r:id="rId12"/>
    <p:sldId id="286" r:id="rId13"/>
    <p:sldId id="269" r:id="rId14"/>
    <p:sldId id="281" r:id="rId15"/>
    <p:sldId id="290" r:id="rId16"/>
    <p:sldId id="261" r:id="rId17"/>
    <p:sldId id="259" r:id="rId18"/>
    <p:sldId id="262" r:id="rId19"/>
    <p:sldId id="264" r:id="rId20"/>
    <p:sldId id="258" r:id="rId21"/>
    <p:sldId id="263" r:id="rId22"/>
    <p:sldId id="265" r:id="rId23"/>
    <p:sldId id="266" r:id="rId24"/>
    <p:sldId id="273" r:id="rId25"/>
    <p:sldId id="274" r:id="rId26"/>
    <p:sldId id="288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514" autoAdjust="0"/>
  </p:normalViewPr>
  <p:slideViewPr>
    <p:cSldViewPr>
      <p:cViewPr varScale="1">
        <p:scale>
          <a:sx n="115" d="100"/>
          <a:sy n="115" d="100"/>
        </p:scale>
        <p:origin x="172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59AAD3-9465-4AF3-ABAA-9ECE5D25FCB3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2AAE4E-A9E9-4EA0-A4F3-1AA2EED5C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5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33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</a:t>
            </a:r>
            <a:r>
              <a:rPr lang="en-US" baseline="0" dirty="0" smtClean="0"/>
              <a:t> from the Vision Board workshop! Even staff got in on the fun. Jennifer completed a Vision </a:t>
            </a:r>
            <a:r>
              <a:rPr lang="en-US" baseline="0" smtClean="0"/>
              <a:t>Board of her own!!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41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</a:t>
            </a:r>
            <a:r>
              <a:rPr lang="en-US" baseline="0" dirty="0" smtClean="0"/>
              <a:t> slide from our Orientation </a:t>
            </a:r>
            <a:r>
              <a:rPr lang="en-US" baseline="0" dirty="0" err="1" smtClean="0"/>
              <a:t>ppt</a:t>
            </a:r>
            <a:r>
              <a:rPr lang="en-US" baseline="0" dirty="0" smtClean="0"/>
              <a:t>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37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3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CalMAP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Completed </a:t>
            </a:r>
            <a:r>
              <a:rPr lang="en-US" dirty="0" err="1" smtClean="0"/>
              <a:t>CalMAP</a:t>
            </a:r>
            <a:r>
              <a:rPr lang="en-US" dirty="0" smtClean="0"/>
              <a:t>.</a:t>
            </a:r>
            <a:r>
              <a:rPr lang="en-US" baseline="0" dirty="0" smtClean="0"/>
              <a:t> This is Alexis’s client.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4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GDPR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Completed G,</a:t>
            </a:r>
            <a:r>
              <a:rPr lang="en-US" baseline="0" dirty="0" smtClean="0"/>
              <a:t> D, P, R. This is Jamie P.’s client.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43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Roadmap,</a:t>
            </a:r>
            <a:r>
              <a:rPr lang="en-US" baseline="0" dirty="0" smtClean="0"/>
              <a:t> Potholes/Detours- This is Jennifer’s client.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3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slide</a:t>
            </a:r>
            <a:r>
              <a:rPr lang="en-US" baseline="0" dirty="0" smtClean="0"/>
              <a:t> from out Vision Board/Goal Setting Workshop– Jamie P. and Jennifer conduct this workshop.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AE4E-A9E9-4EA0-A4F3-1AA2EED5C2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0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4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7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0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5"/>
            <a:ext cx="6629400" cy="1470025"/>
          </a:xfrm>
        </p:spPr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886200"/>
            <a:ext cx="6629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8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324600" cy="1143000"/>
          </a:xfrm>
        </p:spPr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600200"/>
            <a:ext cx="6324600" cy="45259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58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9" y="4406900"/>
            <a:ext cx="6400801" cy="1362075"/>
          </a:xfrm>
        </p:spPr>
        <p:txBody>
          <a:bodyPr anchor="t"/>
          <a:lstStyle>
            <a:lvl1pPr algn="l">
              <a:defRPr sz="4000" b="1" cap="all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906713"/>
            <a:ext cx="6400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92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25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2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57200"/>
            <a:ext cx="6477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17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49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1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0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entury Gothic" panose="020B0502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32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2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6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2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0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17B9A-869E-47FA-ABE9-1DFB518A5D79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ACFC1-4D00-44A2-A014-A1B8EF52F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CBF6-D655-4970-A89E-A75BD5692AC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5F5A0-CC0E-4201-BBBB-BABE5DBD645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Tools/Scripts/CalWORKs%20CalMAP%20Guide.docx" TargetMode="External"/><Relationship Id="rId2" Type="http://schemas.openxmlformats.org/officeDocument/2006/relationships/hyperlink" Target="Tools/Scripts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Tools/Scripts/CalWORKs%20RAP%20Session%20Guide.docx" TargetMode="External"/><Relationship Id="rId4" Type="http://schemas.openxmlformats.org/officeDocument/2006/relationships/hyperlink" Target="Tools/Scripts/CalWORKs%20My%20Road%20Map-Potholes%20&amp;%20Detours.doc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alworksnextgen.org/login/?redirect_to=/&amp;reauth=1" TargetMode="External"/><Relationship Id="rId2" Type="http://schemas.openxmlformats.org/officeDocument/2006/relationships/hyperlink" Target="file:///\\Placerco\hhs\common\HHS\WEL\WTW\CalWORKs%202.0\Tools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file:///\\Placerco\hhs\common\HHS\WEL\WTW\CalWORKs%202.0\Feedback%20Forms\How%20To%20Add%20CalWORKs%20Feedback%20Forms%20To%20A%20Computer%20Desktop.docx" TargetMode="External"/><Relationship Id="rId4" Type="http://schemas.openxmlformats.org/officeDocument/2006/relationships/hyperlink" Target="https://docs.google.com/forms/d/e/1FAIpQLSdJgviFCTJ9sg_6hzC-OKpj7SzMt9PP0liixijbU5ULVYpA9Q/viewform?c=0&amp;w=1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2200" y="1981200"/>
            <a:ext cx="6257487" cy="1600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Placer County 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Road Test and Roll Out </a:t>
            </a:r>
            <a:r>
              <a:rPr lang="en-US" sz="2400" dirty="0" smtClean="0">
                <a:solidFill>
                  <a:srgbClr val="0070C0"/>
                </a:solidFill>
              </a:rPr>
              <a:t/>
            </a:r>
            <a:br>
              <a:rPr lang="en-US" sz="2400" dirty="0" smtClean="0">
                <a:solidFill>
                  <a:srgbClr val="0070C0"/>
                </a:solidFill>
              </a:rPr>
            </a:b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39294" r="7936" b="35816"/>
          <a:stretch/>
        </p:blipFill>
        <p:spPr bwMode="auto">
          <a:xfrm>
            <a:off x="2133600" y="609600"/>
            <a:ext cx="6486087" cy="12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0" t="67664" r="55320" b="27495"/>
          <a:stretch/>
        </p:blipFill>
        <p:spPr bwMode="auto">
          <a:xfrm>
            <a:off x="6858000" y="5486400"/>
            <a:ext cx="1442905" cy="47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3133287" y="4955059"/>
            <a:ext cx="5486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i="1" dirty="0" smtClean="0"/>
              <a:t>In partnership with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https://www.kidcheck.com/wp-content/uploads/2015/08/Red-Carpet-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31" y="3200400"/>
            <a:ext cx="2085975" cy="208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0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057400" y="2286000"/>
            <a:ext cx="6705600" cy="1249362"/>
          </a:xfrm>
        </p:spPr>
        <p:txBody>
          <a:bodyPr>
            <a:noAutofit/>
          </a:bodyPr>
          <a:lstStyle/>
          <a:p>
            <a:r>
              <a:rPr lang="en-US" sz="8000" i="1" dirty="0" smtClean="0">
                <a:solidFill>
                  <a:srgbClr val="0070C0"/>
                </a:solidFill>
              </a:rPr>
              <a:t>The How</a:t>
            </a:r>
            <a:endParaRPr lang="en-US" sz="8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143000"/>
            <a:ext cx="6324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Scripts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90800"/>
            <a:ext cx="6553200" cy="2057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hlinkClick r:id="rId2" action="ppaction://hlinkfile"/>
              </a:rPr>
              <a:t>G,P,D,R Guide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  <a:hlinkClick r:id="rId3" action="ppaction://hlinkfile"/>
              </a:rPr>
              <a:t>CalMAP</a:t>
            </a:r>
            <a:r>
              <a:rPr lang="en-US" sz="2400" dirty="0" smtClean="0">
                <a:solidFill>
                  <a:srgbClr val="0070C0"/>
                </a:solidFill>
                <a:hlinkClick r:id="rId3" action="ppaction://hlinkfile"/>
              </a:rPr>
              <a:t> Guide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  <a:hlinkClick r:id="rId4" action="ppaction://hlinkfile"/>
              </a:rPr>
              <a:t>My Road Map/Potholes &amp; Detours Guide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  <a:hlinkClick r:id="rId5" action="ppaction://hlinkfile"/>
              </a:rPr>
              <a:t>RAP Session Guide</a:t>
            </a:r>
            <a:endParaRPr lang="en-US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3" r="-15390"/>
          <a:stretch/>
        </p:blipFill>
        <p:spPr>
          <a:xfrm>
            <a:off x="0" y="-22860"/>
            <a:ext cx="9004852" cy="6903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46" y="-228600"/>
            <a:ext cx="7982477" cy="7312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70" y="5791200"/>
            <a:ext cx="1991528" cy="7730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44914" y="577541"/>
            <a:ext cx="6778172" cy="1143000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TRANSFORM CalWORKs TO </a:t>
            </a:r>
            <a:br>
              <a:rPr lang="en-US" sz="3400" b="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sz="3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GOAL WORKs!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9812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Century Gothic" panose="020B0502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30" y="1716993"/>
            <a:ext cx="511954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02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7" t="20148" r="35288" b="2633"/>
          <a:stretch/>
        </p:blipFill>
        <p:spPr bwMode="auto">
          <a:xfrm>
            <a:off x="1447800" y="304800"/>
            <a:ext cx="6324600" cy="6238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5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9" t="13931" r="24462" b="14017"/>
          <a:stretch/>
        </p:blipFill>
        <p:spPr bwMode="auto">
          <a:xfrm>
            <a:off x="0" y="-2"/>
            <a:ext cx="919281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5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19852" r="20295" b="4120"/>
          <a:stretch/>
        </p:blipFill>
        <p:spPr bwMode="auto">
          <a:xfrm>
            <a:off x="152400" y="381000"/>
            <a:ext cx="8867823" cy="608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4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t="17692" r="18510" b="4616"/>
          <a:stretch/>
        </p:blipFill>
        <p:spPr bwMode="auto">
          <a:xfrm>
            <a:off x="152400" y="381000"/>
            <a:ext cx="8853304" cy="618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3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19971" r="22308" b="5632"/>
          <a:stretch/>
        </p:blipFill>
        <p:spPr bwMode="auto">
          <a:xfrm>
            <a:off x="20515" y="231532"/>
            <a:ext cx="9123485" cy="656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07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414337"/>
            <a:ext cx="89344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0" t="22191" r="35193" b="7159"/>
          <a:stretch/>
        </p:blipFill>
        <p:spPr bwMode="auto">
          <a:xfrm>
            <a:off x="381000" y="609600"/>
            <a:ext cx="3876568" cy="501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2" t="22842" r="35337" b="7317"/>
          <a:stretch/>
        </p:blipFill>
        <p:spPr bwMode="auto">
          <a:xfrm>
            <a:off x="4876800" y="609600"/>
            <a:ext cx="3964488" cy="508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4522" r="16390" b="20638"/>
          <a:stretch/>
        </p:blipFill>
        <p:spPr bwMode="auto">
          <a:xfrm>
            <a:off x="-1" y="0"/>
            <a:ext cx="91413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2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18994" r="34424" b="3787"/>
          <a:stretch/>
        </p:blipFill>
        <p:spPr bwMode="auto">
          <a:xfrm>
            <a:off x="304799" y="739210"/>
            <a:ext cx="4133119" cy="527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8" t="19112" r="33847" b="3846"/>
          <a:stretch/>
        </p:blipFill>
        <p:spPr bwMode="auto">
          <a:xfrm>
            <a:off x="4419600" y="525265"/>
            <a:ext cx="4253855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3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4800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dirty="0" smtClean="0">
                <a:sym typeface="Wingdings"/>
              </a:rPr>
              <a:t>Helps with visualizing and thinking about the goals for your life</a:t>
            </a:r>
          </a:p>
          <a:p>
            <a:r>
              <a:rPr lang="en-US" dirty="0" smtClean="0">
                <a:sym typeface="Wingdings"/>
              </a:rPr>
              <a:t>----------------------------------------------------------------------------------------------------------------------</a:t>
            </a:r>
          </a:p>
          <a:p>
            <a:pPr marL="285750" indent="-285750">
              <a:buFont typeface="Wingdings"/>
              <a:buChar char="q"/>
            </a:pPr>
            <a:r>
              <a:rPr lang="en-US" dirty="0" smtClean="0">
                <a:sym typeface="Wingdings"/>
              </a:rPr>
              <a:t>Motivates you to work harder</a:t>
            </a:r>
          </a:p>
          <a:p>
            <a:r>
              <a:rPr lang="en-US" dirty="0" smtClean="0">
                <a:sym typeface="Wingdings"/>
              </a:rPr>
              <a:t>----------------------------------------------------------------------------------------------------------------------</a:t>
            </a:r>
          </a:p>
          <a:p>
            <a:pPr marL="285750" indent="-285750">
              <a:buFont typeface="Wingdings"/>
              <a:buChar char="q"/>
            </a:pPr>
            <a:r>
              <a:rPr lang="en-US" dirty="0" smtClean="0">
                <a:sym typeface="Wingdings"/>
              </a:rPr>
              <a:t>Encourages you to think outside the box and it assists you in opening up to new possibilities</a:t>
            </a:r>
          </a:p>
          <a:p>
            <a:r>
              <a:rPr lang="en-US" dirty="0" smtClean="0">
                <a:sym typeface="Wingdings"/>
              </a:rPr>
              <a:t>----------------------------------------------------------------------------------------------------------------------</a:t>
            </a:r>
          </a:p>
          <a:p>
            <a:pPr marL="285750" indent="-285750">
              <a:buFont typeface="Wingdings"/>
              <a:buChar char="q"/>
            </a:pPr>
            <a:r>
              <a:rPr lang="en-US" dirty="0" smtClean="0">
                <a:sym typeface="Wingdings"/>
              </a:rPr>
              <a:t>Serves as a reminder about what you will achieve when you get there</a:t>
            </a:r>
          </a:p>
          <a:p>
            <a:r>
              <a:rPr lang="en-US" dirty="0" smtClean="0">
                <a:sym typeface="Wingdings"/>
              </a:rPr>
              <a:t>----------------------------------------------------------------------------------------------------------------------</a:t>
            </a:r>
          </a:p>
          <a:p>
            <a:pPr marL="285750" indent="-285750">
              <a:buFont typeface="Wingdings"/>
              <a:buChar char="q"/>
            </a:pPr>
            <a:r>
              <a:rPr lang="en-US" dirty="0" smtClean="0">
                <a:sym typeface="Wingdings"/>
              </a:rPr>
              <a:t>Keeps you focused on your goals</a:t>
            </a:r>
          </a:p>
          <a:p>
            <a:r>
              <a:rPr lang="en-US" dirty="0" smtClean="0">
                <a:sym typeface="Wingdings"/>
              </a:rPr>
              <a:t>----------------------------------------------------------------------------------------------------------------------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4495800"/>
            <a:ext cx="6858000" cy="1143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Book Antiqua" panose="02040602050305030304" pitchFamily="18" charset="0"/>
              </a:rPr>
              <a:t>A Vision Board:</a:t>
            </a:r>
            <a:endParaRPr lang="en-US" sz="5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730" y="3569839"/>
            <a:ext cx="2450790" cy="3276600"/>
          </a:xfrm>
          <a:prstGeom prst="rect">
            <a:avLst/>
          </a:prstGeom>
        </p:spPr>
      </p:pic>
      <p:pic>
        <p:nvPicPr>
          <p:cNvPr id="4" name="Picture 3" descr="Z:\HHS\WEL\WTW\CalWORKs 2.0\Photos\IMG_244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22028" r="9091" b="38286"/>
          <a:stretch/>
        </p:blipFill>
        <p:spPr bwMode="auto">
          <a:xfrm>
            <a:off x="4469757" y="4984"/>
            <a:ext cx="4674243" cy="2890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Z:\HHS\WEL\WTW\CalWORKs 2.0\Photos\IMG_245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9" t="41609" r="19814" b="41083"/>
          <a:stretch/>
        </p:blipFill>
        <p:spPr bwMode="auto">
          <a:xfrm>
            <a:off x="4728559" y="2884038"/>
            <a:ext cx="2652964" cy="17641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Z:\HHS\WEL\WTW\CalWORKs 2.0\Photos\IMG_245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18182" r="14919" b="45979"/>
          <a:stretch/>
        </p:blipFill>
        <p:spPr bwMode="auto">
          <a:xfrm>
            <a:off x="210045" y="4047742"/>
            <a:ext cx="3416610" cy="2839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Z:\HHS\WEL\WTW\CalWORKs 2.0\Photos\IMG_245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26050" r="3962" b="34790"/>
          <a:stretch/>
        </p:blipFill>
        <p:spPr bwMode="auto">
          <a:xfrm>
            <a:off x="5876663" y="4648199"/>
            <a:ext cx="3114937" cy="2173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083" y="4984"/>
            <a:ext cx="4828223" cy="2915544"/>
          </a:xfrm>
          <a:prstGeom prst="rect">
            <a:avLst/>
          </a:prstGeom>
        </p:spPr>
      </p:pic>
      <p:pic>
        <p:nvPicPr>
          <p:cNvPr id="8" name="Picture 7" descr="Z:\HHS\WEL\WTW\CalWORKs 2.0\Photos\IMG_244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28846" r="55711" b="42482"/>
          <a:stretch/>
        </p:blipFill>
        <p:spPr bwMode="auto">
          <a:xfrm>
            <a:off x="2699710" y="2794610"/>
            <a:ext cx="2050415" cy="2272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327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457200"/>
            <a:ext cx="6629400" cy="147002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Cycle 2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June-July 2017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981200"/>
            <a:ext cx="6858000" cy="35814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hlinkClick r:id="rId2" action="ppaction://hlinkfile"/>
              </a:rPr>
              <a:t>Updated Tools</a:t>
            </a:r>
            <a:endParaRPr lang="en-US" sz="2000" dirty="0" smtClean="0">
              <a:solidFill>
                <a:srgbClr val="0070C0"/>
              </a:solidFill>
            </a:endParaRPr>
          </a:p>
          <a:p>
            <a:pPr algn="l"/>
            <a:endParaRPr lang="en-US" sz="2000" dirty="0" smtClean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Continue with </a:t>
            </a:r>
            <a:r>
              <a:rPr lang="en-US" sz="2000" dirty="0" smtClean="0">
                <a:solidFill>
                  <a:srgbClr val="0070C0"/>
                </a:solidFill>
                <a:hlinkClick r:id="rId3"/>
              </a:rPr>
              <a:t>staff</a:t>
            </a:r>
            <a:r>
              <a:rPr lang="en-US" sz="2000" dirty="0" smtClean="0">
                <a:solidFill>
                  <a:srgbClr val="0070C0"/>
                </a:solidFill>
              </a:rPr>
              <a:t> and customer </a:t>
            </a:r>
            <a:r>
              <a:rPr lang="en-US" sz="2000" dirty="0" smtClean="0">
                <a:solidFill>
                  <a:srgbClr val="0070C0"/>
                </a:solidFill>
                <a:hlinkClick r:id="rId4"/>
              </a:rPr>
              <a:t>feedback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Century Gothic" panose="020B0502020202020204" pitchFamily="34" charset="0"/>
                <a:hlinkClick r:id="rId5" action="ppaction://hlinkfile"/>
              </a:rPr>
              <a:t>adding feedback forms to desktop</a:t>
            </a:r>
            <a:endParaRPr lang="en-US" sz="1600" dirty="0" smtClean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lvl="1" algn="l"/>
            <a:endParaRPr lang="en-US" sz="1600" dirty="0" smtClean="0">
              <a:latin typeface="Century Gothic" panose="020B0502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Webinar Wednesdays @ 2pm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</a:rPr>
              <a:t>Aug 9- </a:t>
            </a:r>
            <a:r>
              <a:rPr lang="en-US" sz="1600" dirty="0" smtClean="0">
                <a:solidFill>
                  <a:srgbClr val="0070C0"/>
                </a:solidFill>
              </a:rPr>
              <a:t>Goal Achievement- A Deeper Dive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</a:rPr>
              <a:t>Aug 30- </a:t>
            </a:r>
            <a:r>
              <a:rPr lang="en-US" sz="1600" dirty="0" smtClean="0">
                <a:solidFill>
                  <a:srgbClr val="0070C0"/>
                </a:solidFill>
              </a:rPr>
              <a:t>Behavioral Science Behind the Initiative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</a:rPr>
              <a:t>Sept 20- </a:t>
            </a:r>
            <a:r>
              <a:rPr lang="en-US" sz="1600" dirty="0" smtClean="0">
                <a:solidFill>
                  <a:srgbClr val="0070C0"/>
                </a:solidFill>
              </a:rPr>
              <a:t>Using SAWS Data to Manage Programs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</a:rPr>
              <a:t>Oct 4- </a:t>
            </a:r>
            <a:r>
              <a:rPr lang="en-US" sz="1600" dirty="0" smtClean="0">
                <a:solidFill>
                  <a:srgbClr val="0070C0"/>
                </a:solidFill>
              </a:rPr>
              <a:t>Engagement Strategies to Help Families Stay in Compliance</a:t>
            </a:r>
          </a:p>
          <a:p>
            <a:pPr algn="l"/>
            <a:endParaRPr lang="en-US" sz="2000" dirty="0" smtClean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On-line resources: </a:t>
            </a:r>
            <a:r>
              <a:rPr lang="en-US" sz="2000" b="1" dirty="0">
                <a:solidFill>
                  <a:srgbClr val="0070C0"/>
                </a:solidFill>
                <a:hlinkClick r:id="rId3"/>
              </a:rPr>
              <a:t>CalWORKS 2.0 </a:t>
            </a:r>
            <a:r>
              <a:rPr lang="en-US" sz="2000" b="1" dirty="0" smtClean="0">
                <a:solidFill>
                  <a:srgbClr val="0070C0"/>
                </a:solidFill>
                <a:hlinkClick r:id="rId3"/>
              </a:rPr>
              <a:t>website</a:t>
            </a:r>
            <a:endParaRPr lang="en-US" sz="20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6324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Next Steps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Webinar Wednesdays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Staff Implementation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Business as usual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Docs to be scanned to </a:t>
            </a:r>
            <a:r>
              <a:rPr lang="en-US" dirty="0" err="1" smtClean="0">
                <a:solidFill>
                  <a:srgbClr val="0070C0"/>
                </a:solidFill>
              </a:rPr>
              <a:t>OnBASE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b="1" i="1" dirty="0" smtClean="0">
                <a:solidFill>
                  <a:srgbClr val="0070C0"/>
                </a:solidFill>
              </a:rPr>
              <a:t>Appraisal</a:t>
            </a:r>
            <a:endParaRPr 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438400"/>
            <a:ext cx="6324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GAME TIME!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4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324600" cy="12493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Cycle 1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April-May 2017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05000" y="1600200"/>
            <a:ext cx="70104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		     </a:t>
            </a:r>
            <a:r>
              <a:rPr lang="en-US" i="1" dirty="0" smtClean="0">
                <a:solidFill>
                  <a:srgbClr val="0070C0"/>
                </a:solidFill>
              </a:rPr>
              <a:t>General Takeaways</a:t>
            </a: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Staff and customers felt positively about the tools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Tools made it easier to engage customers, discuss their goals, and have meaningful yet </a:t>
            </a:r>
            <a:r>
              <a:rPr lang="en-US">
                <a:solidFill>
                  <a:srgbClr val="0070C0"/>
                </a:solidFill>
              </a:rPr>
              <a:t>structured </a:t>
            </a:r>
            <a:r>
              <a:rPr lang="en-US" smtClean="0">
                <a:solidFill>
                  <a:srgbClr val="0070C0"/>
                </a:solidFill>
              </a:rPr>
              <a:t>conversations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Staff reported the visual aspect of the tools was particularly helpful for </a:t>
            </a:r>
            <a:r>
              <a:rPr lang="en-US" dirty="0" smtClean="0">
                <a:solidFill>
                  <a:srgbClr val="0070C0"/>
                </a:solidFill>
              </a:rPr>
              <a:t>goal-setting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Tools generally did not change the services </a:t>
            </a:r>
            <a:r>
              <a:rPr lang="en-US" dirty="0" smtClean="0">
                <a:solidFill>
                  <a:srgbClr val="0070C0"/>
                </a:solidFill>
              </a:rPr>
              <a:t>provided</a:t>
            </a:r>
          </a:p>
          <a:p>
            <a:pPr marL="457200" lvl="1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Staff experienced some challenges with using the tools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Time was the largest barrier to using the tools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Staff had difficulty using the tools in specific situations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Staff suggested improvements and supports for future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62200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sz="8000" dirty="0" smtClean="0">
                <a:solidFill>
                  <a:srgbClr val="0070C0"/>
                </a:solidFill>
              </a:rPr>
              <a:t>CalWORKs 2.0</a:t>
            </a:r>
            <a:r>
              <a:rPr lang="en-US" sz="4000" dirty="0" smtClean="0">
                <a:solidFill>
                  <a:srgbClr val="0070C0"/>
                </a:solidFill>
              </a:rPr>
              <a:t/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i="1" dirty="0" smtClean="0">
                <a:solidFill>
                  <a:srgbClr val="0070C0"/>
                </a:solidFill>
              </a:rPr>
              <a:t>The Why, The When, &amp; The How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4988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057400" y="2286000"/>
            <a:ext cx="6705600" cy="1249362"/>
          </a:xfrm>
        </p:spPr>
        <p:txBody>
          <a:bodyPr>
            <a:noAutofit/>
          </a:bodyPr>
          <a:lstStyle/>
          <a:p>
            <a:r>
              <a:rPr lang="en-US" sz="8000" i="1" dirty="0" smtClean="0">
                <a:solidFill>
                  <a:srgbClr val="0070C0"/>
                </a:solidFill>
              </a:rPr>
              <a:t>The Why</a:t>
            </a:r>
            <a:endParaRPr lang="en-US" sz="8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12034" y="990600"/>
            <a:ext cx="7010400" cy="51355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CalWORKs </a:t>
            </a:r>
            <a:r>
              <a:rPr lang="en-US" dirty="0">
                <a:solidFill>
                  <a:srgbClr val="0070C0"/>
                </a:solidFill>
              </a:rPr>
              <a:t>2.0 is the next generation vision to set families on a path to self-sufficiency by better integrating legislative initiatives into service </a:t>
            </a:r>
            <a:r>
              <a:rPr lang="en-US" dirty="0" smtClean="0">
                <a:solidFill>
                  <a:srgbClr val="0070C0"/>
                </a:solidFill>
              </a:rPr>
              <a:t>delivery.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Strategic Initiative has been a concentrated effort state-wide to support this shift to a whole-family tailored service approach. 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hope is to inform, inspire, and support counties in their work to strike a balance between addressing families’ diverse needs and meeting federal work participation requirements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2" y="381000"/>
            <a:ext cx="818197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057400" y="2286000"/>
            <a:ext cx="6705600" cy="1249362"/>
          </a:xfrm>
        </p:spPr>
        <p:txBody>
          <a:bodyPr>
            <a:noAutofit/>
          </a:bodyPr>
          <a:lstStyle/>
          <a:p>
            <a:r>
              <a:rPr lang="en-US" sz="8000" i="1" dirty="0" smtClean="0">
                <a:solidFill>
                  <a:srgbClr val="0070C0"/>
                </a:solidFill>
              </a:rPr>
              <a:t>The When</a:t>
            </a:r>
            <a:endParaRPr lang="en-US" sz="8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13333" r="16098" b="14786"/>
          <a:stretch/>
        </p:blipFill>
        <p:spPr bwMode="auto">
          <a:xfrm>
            <a:off x="152400" y="240102"/>
            <a:ext cx="8739695" cy="63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6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lacer Branding">
      <a:dk1>
        <a:srgbClr val="000000"/>
      </a:dk1>
      <a:lt1>
        <a:sysClr val="window" lastClr="FFFFFF"/>
      </a:lt1>
      <a:dk2>
        <a:srgbClr val="007549"/>
      </a:dk2>
      <a:lt2>
        <a:srgbClr val="D8D8D8"/>
      </a:lt2>
      <a:accent1>
        <a:srgbClr val="0075C9"/>
      </a:accent1>
      <a:accent2>
        <a:srgbClr val="007549"/>
      </a:accent2>
      <a:accent3>
        <a:srgbClr val="DCECF9"/>
      </a:accent3>
      <a:accent4>
        <a:srgbClr val="000000"/>
      </a:accent4>
      <a:accent5>
        <a:srgbClr val="92D050"/>
      </a:accent5>
      <a:accent6>
        <a:srgbClr val="4C2A00"/>
      </a:accent6>
      <a:hlink>
        <a:srgbClr val="0075C9"/>
      </a:hlink>
      <a:folHlink>
        <a:srgbClr val="000000"/>
      </a:folHlink>
    </a:clrScheme>
    <a:fontScheme name="Placer Fonts">
      <a:majorFont>
        <a:latin typeface="Futura Hv BT"/>
        <a:ea typeface=""/>
        <a:cs typeface=""/>
      </a:majorFont>
      <a:minorFont>
        <a:latin typeface="Futura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342</Words>
  <Application>Microsoft Office PowerPoint</Application>
  <PresentationFormat>On-screen Show (4:3)</PresentationFormat>
  <Paragraphs>77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Book Antiqua</vt:lpstr>
      <vt:lpstr>Calibri</vt:lpstr>
      <vt:lpstr>Century Gothic</vt:lpstr>
      <vt:lpstr>Futura Hv BT</vt:lpstr>
      <vt:lpstr>Futura Std Book</vt:lpstr>
      <vt:lpstr>Wingdings</vt:lpstr>
      <vt:lpstr>Office Theme</vt:lpstr>
      <vt:lpstr>1_Office Theme</vt:lpstr>
      <vt:lpstr>Placer County  Road Test and Roll Out  </vt:lpstr>
      <vt:lpstr>PowerPoint Presentation</vt:lpstr>
      <vt:lpstr>Cycle 1 April-May 2017 </vt:lpstr>
      <vt:lpstr>CalWORKs 2.0 The Why, The When, &amp; The How</vt:lpstr>
      <vt:lpstr>The Why</vt:lpstr>
      <vt:lpstr>PowerPoint Presentation</vt:lpstr>
      <vt:lpstr>PowerPoint Presentation</vt:lpstr>
      <vt:lpstr>The When</vt:lpstr>
      <vt:lpstr>PowerPoint Presentation</vt:lpstr>
      <vt:lpstr>The How</vt:lpstr>
      <vt:lpstr>Scripts</vt:lpstr>
      <vt:lpstr>TRANSFORM CalWORKs TO  GOAL WORKs!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 2 June-July 2017</vt:lpstr>
      <vt:lpstr>Next Steps</vt:lpstr>
      <vt:lpstr>GAME TIME!</vt:lpstr>
    </vt:vector>
  </TitlesOfParts>
  <Company>Placer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Sweeney</dc:creator>
  <cp:lastModifiedBy>Vanessa Piper</cp:lastModifiedBy>
  <cp:revision>69</cp:revision>
  <cp:lastPrinted>2017-10-25T17:06:48Z</cp:lastPrinted>
  <dcterms:created xsi:type="dcterms:W3CDTF">2017-06-13T17:11:51Z</dcterms:created>
  <dcterms:modified xsi:type="dcterms:W3CDTF">2017-10-25T23:59:47Z</dcterms:modified>
</cp:coreProperties>
</file>