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9" r:id="rId3"/>
    <p:sldId id="261" r:id="rId4"/>
    <p:sldId id="260" r:id="rId5"/>
    <p:sldId id="264" r:id="rId6"/>
    <p:sldId id="266" r:id="rId7"/>
    <p:sldId id="265" r:id="rId8"/>
    <p:sldId id="267" r:id="rId9"/>
    <p:sldId id="263" r:id="rId10"/>
    <p:sldId id="268" r:id="rId11"/>
    <p:sldId id="269" r:id="rId12"/>
    <p:sldId id="271" r:id="rId13"/>
    <p:sldId id="272" r:id="rId14"/>
    <p:sldId id="273" r:id="rId15"/>
    <p:sldId id="274" r:id="rId16"/>
    <p:sldId id="275" r:id="rId17"/>
    <p:sldId id="276" r:id="rId18"/>
    <p:sldId id="277" r:id="rId19"/>
    <p:sldId id="270" r:id="rId20"/>
    <p:sldId id="27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1543" autoAdjust="0"/>
  </p:normalViewPr>
  <p:slideViewPr>
    <p:cSldViewPr>
      <p:cViewPr varScale="1">
        <p:scale>
          <a:sx n="112" d="100"/>
          <a:sy n="112" d="100"/>
        </p:scale>
        <p:origin x="-159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A776FF-9109-4ECF-80B4-67E2F94B6258}" type="datetimeFigureOut">
              <a:rPr lang="en-US" smtClean="0"/>
              <a:t>12/29/2017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1032F9-3DFE-4317-9660-DD55FD06D97F}" type="slidenum">
              <a:rPr lang="en-US" smtClean="0"/>
              <a:t>‹#›</a:t>
            </a:fld>
            <a:endParaRPr lang="en-US"/>
          </a:p>
        </p:txBody>
      </p:sp>
    </p:spTree>
    <p:extLst>
      <p:ext uri="{BB962C8B-B14F-4D97-AF65-F5344CB8AC3E}">
        <p14:creationId xmlns:p14="http://schemas.microsoft.com/office/powerpoint/2010/main" val="3448676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CW</a:t>
            </a:r>
            <a:r>
              <a:rPr lang="en-US" baseline="0" dirty="0" smtClean="0"/>
              <a:t> 2.0 Tools go hand in hand with Motivational </a:t>
            </a:r>
            <a:r>
              <a:rPr lang="en-US" baseline="0" smtClean="0"/>
              <a:t>Interviewing techniques. </a:t>
            </a:r>
            <a:endParaRPr lang="en-US" dirty="0"/>
          </a:p>
        </p:txBody>
      </p:sp>
      <p:sp>
        <p:nvSpPr>
          <p:cNvPr id="4" name="Slide Number Placeholder 3"/>
          <p:cNvSpPr>
            <a:spLocks noGrp="1"/>
          </p:cNvSpPr>
          <p:nvPr>
            <p:ph type="sldNum" sz="quarter" idx="10"/>
          </p:nvPr>
        </p:nvSpPr>
        <p:spPr/>
        <p:txBody>
          <a:bodyPr/>
          <a:lstStyle/>
          <a:p>
            <a:fld id="{301032F9-3DFE-4317-9660-DD55FD06D97F}" type="slidenum">
              <a:rPr lang="en-US" smtClean="0"/>
              <a:t>1</a:t>
            </a:fld>
            <a:endParaRPr lang="en-US"/>
          </a:p>
        </p:txBody>
      </p:sp>
    </p:spTree>
    <p:extLst>
      <p:ext uri="{BB962C8B-B14F-4D97-AF65-F5344CB8AC3E}">
        <p14:creationId xmlns:p14="http://schemas.microsoft.com/office/powerpoint/2010/main" val="1896070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Clts</a:t>
            </a:r>
            <a:r>
              <a:rPr lang="en-US" baseline="0" dirty="0" smtClean="0"/>
              <a:t> in rehab more open to utilizing the </a:t>
            </a:r>
            <a:r>
              <a:rPr lang="en-US" baseline="0" dirty="0" err="1" smtClean="0"/>
              <a:t>CalMAP</a:t>
            </a:r>
            <a:r>
              <a:rPr lang="en-US" baseline="0" dirty="0" smtClean="0"/>
              <a:t> as this often times similar to the structure of rehab.</a:t>
            </a:r>
          </a:p>
          <a:p>
            <a:r>
              <a:rPr lang="en-US" baseline="0" dirty="0" smtClean="0"/>
              <a:t>FS- </a:t>
            </a:r>
            <a:r>
              <a:rPr lang="en-US" baseline="0" dirty="0" err="1" smtClean="0"/>
              <a:t>CalMAP</a:t>
            </a:r>
            <a:r>
              <a:rPr lang="en-US" baseline="0" dirty="0" smtClean="0"/>
              <a:t> seems to be useful</a:t>
            </a:r>
          </a:p>
          <a:p>
            <a:r>
              <a:rPr lang="en-US" baseline="0" dirty="0" smtClean="0"/>
              <a:t>LD </a:t>
            </a:r>
            <a:r>
              <a:rPr lang="en-US" baseline="0" dirty="0" err="1" smtClean="0"/>
              <a:t>Clts</a:t>
            </a:r>
            <a:r>
              <a:rPr lang="en-US" baseline="0" dirty="0" smtClean="0"/>
              <a:t> seem to struggle with this tool as it can be overwhelming </a:t>
            </a:r>
            <a:endParaRPr lang="en-US" dirty="0"/>
          </a:p>
        </p:txBody>
      </p:sp>
      <p:sp>
        <p:nvSpPr>
          <p:cNvPr id="4" name="Slide Number Placeholder 3"/>
          <p:cNvSpPr>
            <a:spLocks noGrp="1"/>
          </p:cNvSpPr>
          <p:nvPr>
            <p:ph type="sldNum" sz="quarter" idx="10"/>
          </p:nvPr>
        </p:nvSpPr>
        <p:spPr/>
        <p:txBody>
          <a:bodyPr/>
          <a:lstStyle/>
          <a:p>
            <a:fld id="{301032F9-3DFE-4317-9660-DD55FD06D97F}" type="slidenum">
              <a:rPr lang="en-US" smtClean="0"/>
              <a:t>4</a:t>
            </a:fld>
            <a:endParaRPr lang="en-US"/>
          </a:p>
        </p:txBody>
      </p:sp>
    </p:spTree>
    <p:extLst>
      <p:ext uri="{BB962C8B-B14F-4D97-AF65-F5344CB8AC3E}">
        <p14:creationId xmlns:p14="http://schemas.microsoft.com/office/powerpoint/2010/main" val="1173033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1032F9-3DFE-4317-9660-DD55FD06D97F}" type="slidenum">
              <a:rPr lang="en-US" smtClean="0"/>
              <a:t>7</a:t>
            </a:fld>
            <a:endParaRPr lang="en-US"/>
          </a:p>
        </p:txBody>
      </p:sp>
    </p:spTree>
    <p:extLst>
      <p:ext uri="{BB962C8B-B14F-4D97-AF65-F5344CB8AC3E}">
        <p14:creationId xmlns:p14="http://schemas.microsoft.com/office/powerpoint/2010/main" val="2285369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“Speed Goal</a:t>
            </a:r>
            <a:r>
              <a:rPr lang="en-US" baseline="0" dirty="0" smtClean="0"/>
              <a:t> Works” Game. </a:t>
            </a:r>
            <a:r>
              <a:rPr lang="en-US" dirty="0" smtClean="0"/>
              <a:t>Staff to break</a:t>
            </a:r>
            <a:r>
              <a:rPr lang="en-US" baseline="0" dirty="0" smtClean="0"/>
              <a:t> out into pairs. One person is designate as “Susie”, one person is designated as the counselor. Pairs are given 5 min to converse utilizing each scenario. </a:t>
            </a:r>
            <a:endParaRPr lang="en-US" dirty="0"/>
          </a:p>
        </p:txBody>
      </p:sp>
      <p:sp>
        <p:nvSpPr>
          <p:cNvPr id="4" name="Slide Number Placeholder 3"/>
          <p:cNvSpPr>
            <a:spLocks noGrp="1"/>
          </p:cNvSpPr>
          <p:nvPr>
            <p:ph type="sldNum" sz="quarter" idx="10"/>
          </p:nvPr>
        </p:nvSpPr>
        <p:spPr/>
        <p:txBody>
          <a:bodyPr/>
          <a:lstStyle/>
          <a:p>
            <a:fld id="{301032F9-3DFE-4317-9660-DD55FD06D97F}" type="slidenum">
              <a:rPr lang="en-US" smtClean="0"/>
              <a:t>11</a:t>
            </a:fld>
            <a:endParaRPr lang="en-US"/>
          </a:p>
        </p:txBody>
      </p:sp>
    </p:spTree>
    <p:extLst>
      <p:ext uri="{BB962C8B-B14F-4D97-AF65-F5344CB8AC3E}">
        <p14:creationId xmlns:p14="http://schemas.microsoft.com/office/powerpoint/2010/main" val="1413386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end</a:t>
            </a:r>
            <a:r>
              <a:rPr lang="en-US" baseline="0" dirty="0" smtClean="0"/>
              <a:t> of 5 min take a poll--- Show of hand how many utilized the Cal MAP during your discussion? The G. P. D, R? My Roadmap? Potholes and Detours?</a:t>
            </a:r>
            <a:endParaRPr lang="en-US" dirty="0"/>
          </a:p>
        </p:txBody>
      </p:sp>
      <p:sp>
        <p:nvSpPr>
          <p:cNvPr id="4" name="Slide Number Placeholder 3"/>
          <p:cNvSpPr>
            <a:spLocks noGrp="1"/>
          </p:cNvSpPr>
          <p:nvPr>
            <p:ph type="sldNum" sz="quarter" idx="10"/>
          </p:nvPr>
        </p:nvSpPr>
        <p:spPr/>
        <p:txBody>
          <a:bodyPr/>
          <a:lstStyle/>
          <a:p>
            <a:fld id="{301032F9-3DFE-4317-9660-DD55FD06D97F}" type="slidenum">
              <a:rPr lang="en-US" smtClean="0"/>
              <a:t>12</a:t>
            </a:fld>
            <a:endParaRPr lang="en-US"/>
          </a:p>
        </p:txBody>
      </p:sp>
    </p:spTree>
    <p:extLst>
      <p:ext uri="{BB962C8B-B14F-4D97-AF65-F5344CB8AC3E}">
        <p14:creationId xmlns:p14="http://schemas.microsoft.com/office/powerpoint/2010/main" val="304331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the end</a:t>
            </a:r>
            <a:r>
              <a:rPr lang="en-US" baseline="0" dirty="0" smtClean="0"/>
              <a:t> of 5 min take a poll--- Show of hand how many utilized the Cal MAP during your discussion? The G. P. D, R? My Roadmap? Potholes and Detours?</a:t>
            </a:r>
            <a:endParaRPr lang="en-US" dirty="0" smtClean="0"/>
          </a:p>
          <a:p>
            <a:endParaRPr lang="en-US" dirty="0"/>
          </a:p>
        </p:txBody>
      </p:sp>
      <p:sp>
        <p:nvSpPr>
          <p:cNvPr id="4" name="Slide Number Placeholder 3"/>
          <p:cNvSpPr>
            <a:spLocks noGrp="1"/>
          </p:cNvSpPr>
          <p:nvPr>
            <p:ph type="sldNum" sz="quarter" idx="10"/>
          </p:nvPr>
        </p:nvSpPr>
        <p:spPr/>
        <p:txBody>
          <a:bodyPr/>
          <a:lstStyle/>
          <a:p>
            <a:fld id="{301032F9-3DFE-4317-9660-DD55FD06D97F}" type="slidenum">
              <a:rPr lang="en-US" smtClean="0"/>
              <a:t>14</a:t>
            </a:fld>
            <a:endParaRPr lang="en-US"/>
          </a:p>
        </p:txBody>
      </p:sp>
    </p:spTree>
    <p:extLst>
      <p:ext uri="{BB962C8B-B14F-4D97-AF65-F5344CB8AC3E}">
        <p14:creationId xmlns:p14="http://schemas.microsoft.com/office/powerpoint/2010/main" val="779995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the end</a:t>
            </a:r>
            <a:r>
              <a:rPr lang="en-US" baseline="0" dirty="0" smtClean="0"/>
              <a:t> of 5 min take a poll--- Show of hand how many utilized the Cal MAP during your discussion? The G. P. D, R? My Roadmap? Potholes and Detours?</a:t>
            </a:r>
            <a:endParaRPr lang="en-US" dirty="0" smtClean="0"/>
          </a:p>
          <a:p>
            <a:endParaRPr lang="en-US" dirty="0"/>
          </a:p>
        </p:txBody>
      </p:sp>
      <p:sp>
        <p:nvSpPr>
          <p:cNvPr id="4" name="Slide Number Placeholder 3"/>
          <p:cNvSpPr>
            <a:spLocks noGrp="1"/>
          </p:cNvSpPr>
          <p:nvPr>
            <p:ph type="sldNum" sz="quarter" idx="10"/>
          </p:nvPr>
        </p:nvSpPr>
        <p:spPr/>
        <p:txBody>
          <a:bodyPr/>
          <a:lstStyle/>
          <a:p>
            <a:fld id="{301032F9-3DFE-4317-9660-DD55FD06D97F}" type="slidenum">
              <a:rPr lang="en-US" smtClean="0"/>
              <a:t>16</a:t>
            </a:fld>
            <a:endParaRPr lang="en-US"/>
          </a:p>
        </p:txBody>
      </p:sp>
    </p:spTree>
    <p:extLst>
      <p:ext uri="{BB962C8B-B14F-4D97-AF65-F5344CB8AC3E}">
        <p14:creationId xmlns:p14="http://schemas.microsoft.com/office/powerpoint/2010/main" val="2344891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the end</a:t>
            </a:r>
            <a:r>
              <a:rPr lang="en-US" baseline="0" dirty="0" smtClean="0"/>
              <a:t> of 5 min take a poll--- Show of hand how many utilized the Cal MAP during your discussion? The G. P. D, R? My Roadmap? Potholes and Detours?</a:t>
            </a:r>
            <a:endParaRPr lang="en-US" dirty="0" smtClean="0"/>
          </a:p>
          <a:p>
            <a:endParaRPr lang="en-US" dirty="0"/>
          </a:p>
        </p:txBody>
      </p:sp>
      <p:sp>
        <p:nvSpPr>
          <p:cNvPr id="4" name="Slide Number Placeholder 3"/>
          <p:cNvSpPr>
            <a:spLocks noGrp="1"/>
          </p:cNvSpPr>
          <p:nvPr>
            <p:ph type="sldNum" sz="quarter" idx="10"/>
          </p:nvPr>
        </p:nvSpPr>
        <p:spPr/>
        <p:txBody>
          <a:bodyPr/>
          <a:lstStyle/>
          <a:p>
            <a:fld id="{301032F9-3DFE-4317-9660-DD55FD06D97F}" type="slidenum">
              <a:rPr lang="en-US" smtClean="0"/>
              <a:t>18</a:t>
            </a:fld>
            <a:endParaRPr lang="en-US"/>
          </a:p>
        </p:txBody>
      </p:sp>
    </p:spTree>
    <p:extLst>
      <p:ext uri="{BB962C8B-B14F-4D97-AF65-F5344CB8AC3E}">
        <p14:creationId xmlns:p14="http://schemas.microsoft.com/office/powerpoint/2010/main" val="31914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178A35-40BF-4EF6-A343-1252AB07CE40}" type="datetimeFigureOut">
              <a:rPr lang="en-US" smtClean="0"/>
              <a:t>12/29/2017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4CE6F-E04E-47DB-8124-6DC12AEE23F9}" type="slidenum">
              <a:rPr lang="en-US" smtClean="0"/>
              <a:t>‹#›</a:t>
            </a:fld>
            <a:endParaRPr lang="en-US"/>
          </a:p>
        </p:txBody>
      </p:sp>
    </p:spTree>
    <p:extLst>
      <p:ext uri="{BB962C8B-B14F-4D97-AF65-F5344CB8AC3E}">
        <p14:creationId xmlns:p14="http://schemas.microsoft.com/office/powerpoint/2010/main" val="1933452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78A35-40BF-4EF6-A343-1252AB07CE40}" type="datetimeFigureOut">
              <a:rPr lang="en-US" smtClean="0"/>
              <a:t>12/29/2017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4CE6F-E04E-47DB-8124-6DC12AEE23F9}" type="slidenum">
              <a:rPr lang="en-US" smtClean="0"/>
              <a:t>‹#›</a:t>
            </a:fld>
            <a:endParaRPr lang="en-US"/>
          </a:p>
        </p:txBody>
      </p:sp>
    </p:spTree>
    <p:extLst>
      <p:ext uri="{BB962C8B-B14F-4D97-AF65-F5344CB8AC3E}">
        <p14:creationId xmlns:p14="http://schemas.microsoft.com/office/powerpoint/2010/main" val="99688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78A35-40BF-4EF6-A343-1252AB07CE40}" type="datetimeFigureOut">
              <a:rPr lang="en-US" smtClean="0"/>
              <a:t>12/29/2017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4CE6F-E04E-47DB-8124-6DC12AEE23F9}" type="slidenum">
              <a:rPr lang="en-US" smtClean="0"/>
              <a:t>‹#›</a:t>
            </a:fld>
            <a:endParaRPr lang="en-US"/>
          </a:p>
        </p:txBody>
      </p:sp>
    </p:spTree>
    <p:extLst>
      <p:ext uri="{BB962C8B-B14F-4D97-AF65-F5344CB8AC3E}">
        <p14:creationId xmlns:p14="http://schemas.microsoft.com/office/powerpoint/2010/main" val="4199019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78A35-40BF-4EF6-A343-1252AB07CE40}" type="datetimeFigureOut">
              <a:rPr lang="en-US" smtClean="0"/>
              <a:t>12/29/2017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4CE6F-E04E-47DB-8124-6DC12AEE23F9}" type="slidenum">
              <a:rPr lang="en-US" smtClean="0"/>
              <a:t>‹#›</a:t>
            </a:fld>
            <a:endParaRPr lang="en-US"/>
          </a:p>
        </p:txBody>
      </p:sp>
    </p:spTree>
    <p:extLst>
      <p:ext uri="{BB962C8B-B14F-4D97-AF65-F5344CB8AC3E}">
        <p14:creationId xmlns:p14="http://schemas.microsoft.com/office/powerpoint/2010/main" val="2438951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178A35-40BF-4EF6-A343-1252AB07CE40}" type="datetimeFigureOut">
              <a:rPr lang="en-US" smtClean="0"/>
              <a:t>12/29/2017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4CE6F-E04E-47DB-8124-6DC12AEE23F9}" type="slidenum">
              <a:rPr lang="en-US" smtClean="0"/>
              <a:t>‹#›</a:t>
            </a:fld>
            <a:endParaRPr lang="en-US"/>
          </a:p>
        </p:txBody>
      </p:sp>
    </p:spTree>
    <p:extLst>
      <p:ext uri="{BB962C8B-B14F-4D97-AF65-F5344CB8AC3E}">
        <p14:creationId xmlns:p14="http://schemas.microsoft.com/office/powerpoint/2010/main" val="1772162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178A35-40BF-4EF6-A343-1252AB07CE40}" type="datetimeFigureOut">
              <a:rPr lang="en-US" smtClean="0"/>
              <a:t>12/29/2017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4CE6F-E04E-47DB-8124-6DC12AEE23F9}" type="slidenum">
              <a:rPr lang="en-US" smtClean="0"/>
              <a:t>‹#›</a:t>
            </a:fld>
            <a:endParaRPr lang="en-US"/>
          </a:p>
        </p:txBody>
      </p:sp>
    </p:spTree>
    <p:extLst>
      <p:ext uri="{BB962C8B-B14F-4D97-AF65-F5344CB8AC3E}">
        <p14:creationId xmlns:p14="http://schemas.microsoft.com/office/powerpoint/2010/main" val="2572626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178A35-40BF-4EF6-A343-1252AB07CE40}" type="datetimeFigureOut">
              <a:rPr lang="en-US" smtClean="0"/>
              <a:t>12/29/2017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B4CE6F-E04E-47DB-8124-6DC12AEE23F9}" type="slidenum">
              <a:rPr lang="en-US" smtClean="0"/>
              <a:t>‹#›</a:t>
            </a:fld>
            <a:endParaRPr lang="en-US"/>
          </a:p>
        </p:txBody>
      </p:sp>
    </p:spTree>
    <p:extLst>
      <p:ext uri="{BB962C8B-B14F-4D97-AF65-F5344CB8AC3E}">
        <p14:creationId xmlns:p14="http://schemas.microsoft.com/office/powerpoint/2010/main" val="634552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178A35-40BF-4EF6-A343-1252AB07CE40}" type="datetimeFigureOut">
              <a:rPr lang="en-US" smtClean="0"/>
              <a:t>12/29/2017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B4CE6F-E04E-47DB-8124-6DC12AEE23F9}" type="slidenum">
              <a:rPr lang="en-US" smtClean="0"/>
              <a:t>‹#›</a:t>
            </a:fld>
            <a:endParaRPr lang="en-US"/>
          </a:p>
        </p:txBody>
      </p:sp>
    </p:spTree>
    <p:extLst>
      <p:ext uri="{BB962C8B-B14F-4D97-AF65-F5344CB8AC3E}">
        <p14:creationId xmlns:p14="http://schemas.microsoft.com/office/powerpoint/2010/main" val="645085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178A35-40BF-4EF6-A343-1252AB07CE40}" type="datetimeFigureOut">
              <a:rPr lang="en-US" smtClean="0"/>
              <a:t>12/29/2017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B4CE6F-E04E-47DB-8124-6DC12AEE23F9}" type="slidenum">
              <a:rPr lang="en-US" smtClean="0"/>
              <a:t>‹#›</a:t>
            </a:fld>
            <a:endParaRPr lang="en-US"/>
          </a:p>
        </p:txBody>
      </p:sp>
    </p:spTree>
    <p:extLst>
      <p:ext uri="{BB962C8B-B14F-4D97-AF65-F5344CB8AC3E}">
        <p14:creationId xmlns:p14="http://schemas.microsoft.com/office/powerpoint/2010/main" val="364991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178A35-40BF-4EF6-A343-1252AB07CE40}" type="datetimeFigureOut">
              <a:rPr lang="en-US" smtClean="0"/>
              <a:t>12/29/2017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4CE6F-E04E-47DB-8124-6DC12AEE23F9}" type="slidenum">
              <a:rPr lang="en-US" smtClean="0"/>
              <a:t>‹#›</a:t>
            </a:fld>
            <a:endParaRPr lang="en-US"/>
          </a:p>
        </p:txBody>
      </p:sp>
    </p:spTree>
    <p:extLst>
      <p:ext uri="{BB962C8B-B14F-4D97-AF65-F5344CB8AC3E}">
        <p14:creationId xmlns:p14="http://schemas.microsoft.com/office/powerpoint/2010/main" val="1735410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178A35-40BF-4EF6-A343-1252AB07CE40}" type="datetimeFigureOut">
              <a:rPr lang="en-US" smtClean="0"/>
              <a:t>12/29/2017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4CE6F-E04E-47DB-8124-6DC12AEE23F9}" type="slidenum">
              <a:rPr lang="en-US" smtClean="0"/>
              <a:t>‹#›</a:t>
            </a:fld>
            <a:endParaRPr lang="en-US"/>
          </a:p>
        </p:txBody>
      </p:sp>
    </p:spTree>
    <p:extLst>
      <p:ext uri="{BB962C8B-B14F-4D97-AF65-F5344CB8AC3E}">
        <p14:creationId xmlns:p14="http://schemas.microsoft.com/office/powerpoint/2010/main" val="1669335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178A35-40BF-4EF6-A343-1252AB07CE40}" type="datetimeFigureOut">
              <a:rPr lang="en-US" smtClean="0"/>
              <a:t>12/29/2017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4CE6F-E04E-47DB-8124-6DC12AEE23F9}" type="slidenum">
              <a:rPr lang="en-US" smtClean="0"/>
              <a:t>‹#›</a:t>
            </a:fld>
            <a:endParaRPr lang="en-US"/>
          </a:p>
        </p:txBody>
      </p:sp>
    </p:spTree>
    <p:extLst>
      <p:ext uri="{BB962C8B-B14F-4D97-AF65-F5344CB8AC3E}">
        <p14:creationId xmlns:p14="http://schemas.microsoft.com/office/powerpoint/2010/main" val="2852052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8Nnx1NrWAhUM5mMKHeFnAkgQjRwIBw&amp;url=https://www.canstockphoto.com/illustration/start.html&amp;psig=AOvVaw3I-dN0vlNkSYZGbgHhtY4G&amp;ust=1507333460054374"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url?sa=i&amp;rct=j&amp;q=&amp;esrc=s&amp;source=images&amp;cd=&amp;cad=rja&amp;uact=8&amp;ved=&amp;url=http://www.humanresourcesonline.net/hr-job-moves-week-lazada-philips-zuellig-pharma/&amp;psig=AOvVaw2w_AsjQHLUS5wLQpHrBkK1&amp;ust=1507328538899057"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google.com/url?sa=i&amp;rct=j&amp;q=&amp;esrc=s&amp;source=images&amp;cd=&amp;cad=rja&amp;uact=8&amp;ved=0ahUKEwiHnfOt09rWAhUCzGMKHVk2ARMQjRwIBw&amp;url=https://www.arborday.org/media/stormrecovery/for-homeowners.cfm&amp;psig=AOvVaw03JS8EXQsYHpMMDjQjHgGR&amp;ust=1507333051352086"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imgres?imgurl=http://www.pharmakos.hr/static/images/placeholders/slider1/business_requirements-resized-600.png&amp;imgrefurl=http://www.pharmakos.hr/en/index&amp;docid=pFJLhvf8v02mZM&amp;tbnid=f7xLm3lGCKZExM:&amp;vet=1&amp;w=400&amp;h=375&amp;bih=890&amp;biw=1670&amp;ved=0ahUKEwif2-3wv9rWAhVK3GMKHaAODukQxiAIGigF&amp;iact=c&amp;ictx=1" TargetMode="External"/><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google.com/url?sa=i&amp;rct=j&amp;q=&amp;esrc=s&amp;source=images&amp;cd=&amp;cad=rja&amp;uact=8&amp;ved=0ahUKEwj3qq6QzdrWAhUMwmMKHaqDDZwQjRwIBw&amp;url=https://visualpharm.com/free-icons/traffic%20light-595b4c315ba036ed1187eb50&amp;psig=AOvVaw0DgE6P6XFl7_8avWtfqHB6&amp;ust=1507331362813845" TargetMode="Externa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https://www.google.com/url?sa=i&amp;rct=j&amp;q=&amp;esrc=s&amp;source=images&amp;cd=&amp;cad=rja&amp;uact=8&amp;ved=0ahUKEwj12d7DzdrWAhVQ3mMKHX7oBDgQjRwIBw&amp;url=https://www.dreamstime.com/royalty-free-stock-images-yellow-warning-sign-change-ahead-isolated-image29536759&amp;psig=AOvVaw3r3TyD4NH0DNkaLfZlGw5o&amp;ust=1507331489222730" TargetMode="Externa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google.com/url?sa=i&amp;rct=j&amp;q=&amp;esrc=s&amp;source=images&amp;cd=&amp;cad=rja&amp;uact=8&amp;ved=0ahUKEwjT4u-oh9rWAhUOwmMKHVDzAowQjRwIBw&amp;url=https://clipartxtras.com/categories/view/f961400dd92cd2d97ab5c0a41c2357bc4f5b843d/question-man-clipart.html&amp;psig=AOvVaw2Qy7HDgY8vNQ_dfk88Io8v&amp;ust=1507312626468684"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2405967011"/>
              </p:ext>
            </p:extLst>
          </p:nvPr>
        </p:nvGraphicFramePr>
        <p:xfrm>
          <a:off x="457200" y="1600200"/>
          <a:ext cx="8229600" cy="4858901"/>
        </p:xfrm>
        <a:graphic>
          <a:graphicData uri="http://schemas.openxmlformats.org/drawingml/2006/table">
            <a:tbl>
              <a:tblPr firstRow="1" bandRow="1">
                <a:tableStyleId>{5C22544A-7EE6-4342-B048-85BDC9FD1C3A}</a:tableStyleId>
              </a:tblPr>
              <a:tblGrid>
                <a:gridCol w="4085086"/>
                <a:gridCol w="4144514"/>
              </a:tblGrid>
              <a:tr h="652661">
                <a:tc>
                  <a:txBody>
                    <a:bodyPr/>
                    <a:lstStyle/>
                    <a:p>
                      <a:pPr algn="ctr"/>
                      <a:r>
                        <a:rPr lang="en-US" sz="3200" dirty="0" smtClean="0">
                          <a:latin typeface="Century Gothic" panose="020B0502020202020204" pitchFamily="34" charset="0"/>
                          <a:cs typeface="Arial" panose="020B0604020202020204" pitchFamily="34" charset="0"/>
                        </a:rPr>
                        <a:t>PROS</a:t>
                      </a:r>
                      <a:endParaRPr lang="en-US" sz="3200" dirty="0">
                        <a:latin typeface="Century Gothic" panose="020B0502020202020204" pitchFamily="34" charset="0"/>
                        <a:cs typeface="Arial" panose="020B0604020202020204" pitchFamily="34" charset="0"/>
                      </a:endParaRPr>
                    </a:p>
                  </a:txBody>
                  <a:tcPr/>
                </a:tc>
                <a:tc>
                  <a:txBody>
                    <a:bodyPr/>
                    <a:lstStyle/>
                    <a:p>
                      <a:pPr algn="ctr"/>
                      <a:r>
                        <a:rPr lang="en-US" sz="3200" dirty="0" smtClean="0">
                          <a:latin typeface="Century Gothic" panose="020B0502020202020204" pitchFamily="34" charset="0"/>
                          <a:cs typeface="Arial" panose="020B0604020202020204" pitchFamily="34" charset="0"/>
                        </a:rPr>
                        <a:t>CONS</a:t>
                      </a:r>
                      <a:endParaRPr lang="en-US" sz="3200" dirty="0">
                        <a:latin typeface="Century Gothic" panose="020B0502020202020204" pitchFamily="34" charset="0"/>
                        <a:cs typeface="Arial" panose="020B0604020202020204" pitchFamily="34" charset="0"/>
                      </a:endParaRPr>
                    </a:p>
                  </a:txBody>
                  <a:tcPr/>
                </a:tc>
              </a:tr>
              <a:tr h="2547739">
                <a:tc>
                  <a:txBody>
                    <a:bodyPr/>
                    <a:lstStyle/>
                    <a:p>
                      <a:pPr marL="0" indent="0" algn="ctr">
                        <a:buFont typeface="Arial" panose="020B0604020202020204" pitchFamily="34" charset="0"/>
                        <a:buNone/>
                      </a:pPr>
                      <a:r>
                        <a:rPr lang="en-US" b="1" baseline="0" dirty="0" smtClean="0">
                          <a:solidFill>
                            <a:schemeClr val="accent1">
                              <a:lumMod val="75000"/>
                            </a:schemeClr>
                          </a:solidFill>
                          <a:latin typeface="Century Gothic" panose="020B0502020202020204" pitchFamily="34" charset="0"/>
                          <a:cs typeface="Arial" panose="020B0604020202020204" pitchFamily="34" charset="0"/>
                          <a:sym typeface="Wingdings"/>
                        </a:rPr>
                        <a:t></a:t>
                      </a:r>
                      <a:r>
                        <a:rPr lang="en-US" b="1" baseline="0" dirty="0" smtClean="0">
                          <a:solidFill>
                            <a:schemeClr val="accent1">
                              <a:lumMod val="75000"/>
                            </a:schemeClr>
                          </a:solidFill>
                          <a:latin typeface="Century Gothic" panose="020B0502020202020204" pitchFamily="34" charset="0"/>
                          <a:cs typeface="Arial" panose="020B0604020202020204" pitchFamily="34" charset="0"/>
                        </a:rPr>
                        <a:t>INCREASED ENGAGEMENT</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baseline="0" dirty="0" smtClean="0">
                          <a:solidFill>
                            <a:schemeClr val="accent1">
                              <a:lumMod val="75000"/>
                            </a:schemeClr>
                          </a:solidFill>
                          <a:latin typeface="Century Gothic" panose="020B0502020202020204" pitchFamily="34" charset="0"/>
                          <a:cs typeface="Arial" panose="020B0604020202020204" pitchFamily="34" charset="0"/>
                        </a:rPr>
                        <a:t>CELEBRATE SMALL AND BIG MILESTONES</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baseline="0" dirty="0" smtClean="0">
                          <a:solidFill>
                            <a:schemeClr val="accent1">
                              <a:lumMod val="75000"/>
                            </a:schemeClr>
                          </a:solidFill>
                          <a:latin typeface="Century Gothic" panose="020B0502020202020204" pitchFamily="34" charset="0"/>
                          <a:cs typeface="Arial" panose="020B0604020202020204" pitchFamily="34" charset="0"/>
                        </a:rPr>
                        <a:t>CLIENT VALIDATION</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baseline="0" dirty="0" smtClean="0">
                          <a:solidFill>
                            <a:schemeClr val="accent1">
                              <a:lumMod val="75000"/>
                            </a:schemeClr>
                          </a:solidFill>
                          <a:latin typeface="Century Gothic" panose="020B0502020202020204" pitchFamily="34" charset="0"/>
                          <a:cs typeface="Arial" panose="020B0604020202020204" pitchFamily="34" charset="0"/>
                        </a:rPr>
                        <a:t>MOTIVATIONAL INTERVIEWING</a:t>
                      </a:r>
                    </a:p>
                    <a:p>
                      <a:pPr marL="0" indent="0">
                        <a:buFont typeface="Arial" panose="020B0604020202020204" pitchFamily="34" charset="0"/>
                        <a:buNone/>
                      </a:pPr>
                      <a:endParaRPr lang="en-US" baseline="0" dirty="0" smtClean="0">
                        <a:solidFill>
                          <a:schemeClr val="accent1">
                            <a:lumMod val="75000"/>
                          </a:schemeClr>
                        </a:solidFill>
                        <a:latin typeface="Century Gothic" panose="020B0502020202020204" pitchFamily="34" charset="0"/>
                        <a:cs typeface="Arial" panose="020B0604020202020204" pitchFamily="34" charset="0"/>
                      </a:endParaRPr>
                    </a:p>
                    <a:p>
                      <a:pPr marL="0" indent="0" algn="ctr">
                        <a:buFont typeface="Arial" panose="020B0604020202020204" pitchFamily="34" charset="0"/>
                        <a:buNone/>
                      </a:pPr>
                      <a:r>
                        <a:rPr lang="en-US" b="1" baseline="0" dirty="0" smtClean="0">
                          <a:solidFill>
                            <a:schemeClr val="accent1">
                              <a:lumMod val="75000"/>
                            </a:schemeClr>
                          </a:solidFill>
                          <a:latin typeface="Century Gothic" panose="020B0502020202020204" pitchFamily="34" charset="0"/>
                          <a:cs typeface="Arial" panose="020B0604020202020204" pitchFamily="34" charset="0"/>
                          <a:sym typeface="Wingdings"/>
                        </a:rPr>
                        <a:t></a:t>
                      </a:r>
                      <a:r>
                        <a:rPr lang="en-US" b="1" baseline="0" dirty="0" smtClean="0">
                          <a:solidFill>
                            <a:schemeClr val="accent1">
                              <a:lumMod val="75000"/>
                            </a:schemeClr>
                          </a:solidFill>
                          <a:latin typeface="Century Gothic" panose="020B0502020202020204" pitchFamily="34" charset="0"/>
                          <a:cs typeface="Arial" panose="020B0604020202020204" pitchFamily="34" charset="0"/>
                        </a:rPr>
                        <a:t>VISUAL OF PROGRESS</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baseline="0" dirty="0" smtClean="0">
                          <a:solidFill>
                            <a:schemeClr val="accent1">
                              <a:lumMod val="75000"/>
                            </a:schemeClr>
                          </a:solidFill>
                          <a:latin typeface="Century Gothic" panose="020B0502020202020204" pitchFamily="34" charset="0"/>
                          <a:cs typeface="Arial" panose="020B0604020202020204" pitchFamily="34" charset="0"/>
                        </a:rPr>
                        <a:t>BUILD CONFIDENCE</a:t>
                      </a:r>
                    </a:p>
                    <a:p>
                      <a:pPr marL="0" indent="0">
                        <a:buFont typeface="Arial" panose="020B0604020202020204" pitchFamily="34" charset="0"/>
                        <a:buNone/>
                      </a:pPr>
                      <a:endParaRPr lang="en-US" baseline="0" dirty="0" smtClean="0">
                        <a:solidFill>
                          <a:schemeClr val="accent1">
                            <a:lumMod val="75000"/>
                          </a:schemeClr>
                        </a:solidFill>
                        <a:latin typeface="Century Gothic" panose="020B0502020202020204" pitchFamily="34" charset="0"/>
                        <a:cs typeface="Arial" panose="020B0604020202020204" pitchFamily="34" charset="0"/>
                      </a:endParaRPr>
                    </a:p>
                    <a:p>
                      <a:pPr marL="0" indent="0" algn="ctr">
                        <a:buFont typeface="Arial" panose="020B0604020202020204" pitchFamily="34" charset="0"/>
                        <a:buNone/>
                      </a:pPr>
                      <a:r>
                        <a:rPr lang="en-US" b="1" baseline="0" dirty="0" smtClean="0">
                          <a:solidFill>
                            <a:schemeClr val="accent1">
                              <a:lumMod val="75000"/>
                            </a:schemeClr>
                          </a:solidFill>
                          <a:latin typeface="Century Gothic" panose="020B0502020202020204" pitchFamily="34" charset="0"/>
                          <a:cs typeface="Arial" panose="020B0604020202020204" pitchFamily="34" charset="0"/>
                          <a:sym typeface="Wingdings"/>
                        </a:rPr>
                        <a:t></a:t>
                      </a:r>
                      <a:r>
                        <a:rPr lang="en-US" b="1" baseline="0" dirty="0" smtClean="0">
                          <a:solidFill>
                            <a:schemeClr val="accent1">
                              <a:lumMod val="75000"/>
                            </a:schemeClr>
                          </a:solidFill>
                          <a:latin typeface="Century Gothic" panose="020B0502020202020204" pitchFamily="34" charset="0"/>
                          <a:cs typeface="Arial" panose="020B0604020202020204" pitchFamily="34" charset="0"/>
                        </a:rPr>
                        <a:t>VERSTATILITY</a:t>
                      </a:r>
                    </a:p>
                    <a:p>
                      <a:pPr marL="285750" indent="-285750">
                        <a:buFont typeface="Wingdings" panose="05000000000000000000" pitchFamily="2" charset="2"/>
                        <a:buChar char="ü"/>
                      </a:pPr>
                      <a:r>
                        <a:rPr lang="en-US" baseline="0" dirty="0" smtClean="0">
                          <a:solidFill>
                            <a:schemeClr val="accent1">
                              <a:lumMod val="75000"/>
                            </a:schemeClr>
                          </a:solidFill>
                          <a:latin typeface="Century Gothic" panose="020B0502020202020204" pitchFamily="34" charset="0"/>
                          <a:cs typeface="Arial" panose="020B0604020202020204" pitchFamily="34" charset="0"/>
                        </a:rPr>
                        <a:t>TEACHES CLIENT GOAL SETTING AND ACHIEVEMENT</a:t>
                      </a:r>
                    </a:p>
                    <a:p>
                      <a:pPr marL="285750" indent="-285750">
                        <a:buFont typeface="Wingdings" panose="05000000000000000000" pitchFamily="2" charset="2"/>
                        <a:buChar char="ü"/>
                      </a:pPr>
                      <a:r>
                        <a:rPr lang="en-US" baseline="0" dirty="0" smtClean="0">
                          <a:solidFill>
                            <a:schemeClr val="accent1">
                              <a:lumMod val="75000"/>
                            </a:schemeClr>
                          </a:solidFill>
                          <a:latin typeface="Century Gothic" panose="020B0502020202020204" pitchFamily="34" charset="0"/>
                          <a:cs typeface="Arial" panose="020B0604020202020204" pitchFamily="34" charset="0"/>
                        </a:rPr>
                        <a:t>OPPORTUNITY TO LEARN MORE ABOUT CLIENT STRENGTHS</a:t>
                      </a:r>
                    </a:p>
                    <a:p>
                      <a:pPr marL="285750" indent="-285750">
                        <a:buFont typeface="Wingdings" panose="05000000000000000000" pitchFamily="2" charset="2"/>
                        <a:buChar char="ü"/>
                      </a:pPr>
                      <a:r>
                        <a:rPr lang="en-US" baseline="0" dirty="0" smtClean="0">
                          <a:solidFill>
                            <a:schemeClr val="accent1">
                              <a:lumMod val="75000"/>
                            </a:schemeClr>
                          </a:solidFill>
                          <a:latin typeface="Century Gothic" panose="020B0502020202020204" pitchFamily="34" charset="0"/>
                          <a:cs typeface="Arial" panose="020B0604020202020204" pitchFamily="34" charset="0"/>
                        </a:rPr>
                        <a:t>PROMOTES SELF REFLECTION</a:t>
                      </a:r>
                    </a:p>
                  </a:txBody>
                  <a:tcPr/>
                </a:tc>
                <a:tc>
                  <a:txBody>
                    <a:bodyPr/>
                    <a:lstStyle/>
                    <a:p>
                      <a:pPr marL="0" indent="0">
                        <a:buFont typeface="Arial" panose="020B0604020202020204" pitchFamily="34" charset="0"/>
                        <a:buNone/>
                      </a:pPr>
                      <a:r>
                        <a:rPr lang="en-US" dirty="0" smtClean="0">
                          <a:solidFill>
                            <a:schemeClr val="accent1">
                              <a:lumMod val="75000"/>
                            </a:schemeClr>
                          </a:solidFill>
                          <a:latin typeface="Century Gothic" panose="020B0502020202020204" pitchFamily="34" charset="0"/>
                          <a:cs typeface="Arial" panose="020B0604020202020204" pitchFamily="34" charset="0"/>
                          <a:sym typeface="Wingdings"/>
                        </a:rPr>
                        <a:t></a:t>
                      </a:r>
                      <a:r>
                        <a:rPr lang="en-US" dirty="0" smtClean="0">
                          <a:solidFill>
                            <a:schemeClr val="accent1">
                              <a:lumMod val="75000"/>
                            </a:schemeClr>
                          </a:solidFill>
                          <a:latin typeface="Century Gothic" panose="020B0502020202020204" pitchFamily="34" charset="0"/>
                          <a:cs typeface="Arial" panose="020B0604020202020204" pitchFamily="34" charset="0"/>
                        </a:rPr>
                        <a:t>ADDITIONAL TIME</a:t>
                      </a:r>
                    </a:p>
                    <a:p>
                      <a:pPr marL="0" indent="0">
                        <a:buFont typeface="Arial" panose="020B0604020202020204" pitchFamily="34" charset="0"/>
                        <a:buNone/>
                      </a:pPr>
                      <a:r>
                        <a:rPr lang="en-US" dirty="0" smtClean="0">
                          <a:solidFill>
                            <a:schemeClr val="accent1">
                              <a:lumMod val="75000"/>
                            </a:schemeClr>
                          </a:solidFill>
                          <a:latin typeface="Century Gothic" panose="020B0502020202020204" pitchFamily="34" charset="0"/>
                          <a:cs typeface="Arial" panose="020B0604020202020204" pitchFamily="34" charset="0"/>
                          <a:sym typeface="Wingdings"/>
                        </a:rPr>
                        <a:t></a:t>
                      </a:r>
                      <a:r>
                        <a:rPr lang="en-US" dirty="0" smtClean="0">
                          <a:solidFill>
                            <a:schemeClr val="accent1">
                              <a:lumMod val="75000"/>
                            </a:schemeClr>
                          </a:solidFill>
                          <a:latin typeface="Century Gothic" panose="020B0502020202020204" pitchFamily="34" charset="0"/>
                          <a:cs typeface="Arial" panose="020B0604020202020204" pitchFamily="34" charset="0"/>
                        </a:rPr>
                        <a:t>DOUBLE</a:t>
                      </a:r>
                      <a:r>
                        <a:rPr lang="en-US" baseline="0" dirty="0" smtClean="0">
                          <a:solidFill>
                            <a:schemeClr val="accent1">
                              <a:lumMod val="75000"/>
                            </a:schemeClr>
                          </a:solidFill>
                          <a:latin typeface="Century Gothic" panose="020B0502020202020204" pitchFamily="34" charset="0"/>
                          <a:cs typeface="Arial" panose="020B0604020202020204" pitchFamily="34" charset="0"/>
                        </a:rPr>
                        <a:t> ENTRIES/DOUBLE WORK</a:t>
                      </a:r>
                    </a:p>
                    <a:p>
                      <a:pPr marL="0" indent="0">
                        <a:buFont typeface="Arial" panose="020B0604020202020204" pitchFamily="34" charset="0"/>
                        <a:buNone/>
                      </a:pPr>
                      <a:r>
                        <a:rPr lang="en-US" baseline="0" dirty="0" smtClean="0">
                          <a:solidFill>
                            <a:schemeClr val="accent1">
                              <a:lumMod val="75000"/>
                            </a:schemeClr>
                          </a:solidFill>
                          <a:latin typeface="Century Gothic" panose="020B0502020202020204" pitchFamily="34" charset="0"/>
                          <a:cs typeface="Arial" panose="020B0604020202020204" pitchFamily="34" charset="0"/>
                          <a:sym typeface="Wingdings"/>
                        </a:rPr>
                        <a:t></a:t>
                      </a:r>
                      <a:r>
                        <a:rPr lang="en-US" baseline="0" dirty="0" smtClean="0">
                          <a:solidFill>
                            <a:schemeClr val="accent1">
                              <a:lumMod val="75000"/>
                            </a:schemeClr>
                          </a:solidFill>
                          <a:latin typeface="Century Gothic" panose="020B0502020202020204" pitchFamily="34" charset="0"/>
                          <a:cs typeface="Arial" panose="020B0604020202020204" pitchFamily="34" charset="0"/>
                        </a:rPr>
                        <a:t>CHANGE</a:t>
                      </a:r>
                      <a:endParaRPr lang="en-US" dirty="0">
                        <a:solidFill>
                          <a:schemeClr val="accent1">
                            <a:lumMod val="75000"/>
                          </a:schemeClr>
                        </a:solidFill>
                        <a:latin typeface="Century Gothic" panose="020B0502020202020204" pitchFamily="34" charset="0"/>
                        <a:cs typeface="Arial" panose="020B0604020202020204" pitchFamily="34" charset="0"/>
                      </a:endParaRPr>
                    </a:p>
                  </a:txBody>
                  <a:tcPr/>
                </a:tc>
              </a:tr>
            </a:tbl>
          </a:graphicData>
        </a:graphic>
      </p:graphicFrame>
      <p:pic>
        <p:nvPicPr>
          <p:cNvPr id="9218" name="Picture 2" descr="https://d3ui957tjb5bqd.cloudfront.net/op/font-preview/1373780/1/14?2&amp;s=%7B%22size%22%3A72%2C%22text%22%3A%22CalWORKs%202.0%20Next%20Generation%22%7D"/>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19200" y="401637"/>
            <a:ext cx="6867525" cy="107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0622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scription: http://www.italiansoflondon.com/images/bacheca/36272/362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226695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usie is a single mom with a 3 yr old son and a 6 yr old daughter.&#10;- AA Human Services&#10;- 6 mos of exp in Call Center setting, unable to keep her last position due to calls from cc provider for son&#10;- 3 yr old son has behavioral issues and child care is a problem&#10;- 6 yr old is in 1st grade and doing well&#10;- Veh, not currently reg/insured&#10;- Valid DL&#10;- Reports feeling overwhelmed and at times unable to get out of bed&#10;- No family in the area, struggles with lack of support system&#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0467" y="1524000"/>
            <a:ext cx="6740432" cy="28765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353283" y="609600"/>
            <a:ext cx="4114800" cy="707886"/>
          </a:xfrm>
          <a:prstGeom prst="rect">
            <a:avLst/>
          </a:prstGeom>
          <a:noFill/>
        </p:spPr>
        <p:txBody>
          <a:bodyPr wrap="square" rtlCol="0">
            <a:spAutoFit/>
          </a:bodyPr>
          <a:lstStyle/>
          <a:p>
            <a:pPr algn="ctr"/>
            <a:r>
              <a:rPr lang="en-US" sz="4000" b="1" dirty="0" smtClean="0">
                <a:latin typeface="Century Gothic" panose="020B0502020202020204" pitchFamily="34" charset="0"/>
              </a:rPr>
              <a:t>LET’S MEET SUSIE</a:t>
            </a:r>
            <a:endParaRPr lang="en-US" sz="4000" b="1" dirty="0">
              <a:latin typeface="Century Gothic" panose="020B0502020202020204" pitchFamily="34" charset="0"/>
            </a:endParaRPr>
          </a:p>
        </p:txBody>
      </p:sp>
    </p:spTree>
    <p:extLst>
      <p:ext uri="{BB962C8B-B14F-4D97-AF65-F5344CB8AC3E}">
        <p14:creationId xmlns:p14="http://schemas.microsoft.com/office/powerpoint/2010/main" val="35161877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escription: http://www.italiansoflondon.com/images/bacheca/36272/362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226695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133600" y="1752599"/>
            <a:ext cx="6324600" cy="1200329"/>
          </a:xfrm>
          <a:prstGeom prst="rect">
            <a:avLst/>
          </a:prstGeom>
          <a:noFill/>
        </p:spPr>
        <p:txBody>
          <a:bodyPr wrap="square" rtlCol="0">
            <a:spAutoFit/>
          </a:bodyPr>
          <a:lstStyle/>
          <a:p>
            <a:pPr algn="ctr"/>
            <a:r>
              <a:rPr lang="en-US" b="1" dirty="0" smtClean="0">
                <a:latin typeface="Century Gothic" panose="020B0502020202020204" pitchFamily="34" charset="0"/>
              </a:rPr>
              <a:t>INITIAL APPOINTMENT</a:t>
            </a:r>
          </a:p>
          <a:p>
            <a:pPr algn="ctr"/>
            <a:endParaRPr lang="en-US" dirty="0">
              <a:latin typeface="Century Gothic" panose="020B0502020202020204" pitchFamily="34" charset="0"/>
            </a:endParaRPr>
          </a:p>
          <a:p>
            <a:pPr algn="ctr"/>
            <a:r>
              <a:rPr lang="en-US" dirty="0" smtClean="0">
                <a:latin typeface="Century Gothic" panose="020B0502020202020204" pitchFamily="34" charset="0"/>
              </a:rPr>
              <a:t>You and Susie have just completed her OCAT and you are discussing next steps regarding her participation.</a:t>
            </a:r>
            <a:endParaRPr lang="en-US" dirty="0">
              <a:latin typeface="Century Gothic" panose="020B0502020202020204" pitchFamily="34" charset="0"/>
            </a:endParaRPr>
          </a:p>
        </p:txBody>
      </p:sp>
    </p:spTree>
    <p:extLst>
      <p:ext uri="{BB962C8B-B14F-4D97-AF65-F5344CB8AC3E}">
        <p14:creationId xmlns:p14="http://schemas.microsoft.com/office/powerpoint/2010/main" val="2777130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2533" y="3232666"/>
            <a:ext cx="6705600" cy="369332"/>
          </a:xfrm>
          <a:prstGeom prst="rect">
            <a:avLst/>
          </a:prstGeom>
          <a:noFill/>
        </p:spPr>
        <p:txBody>
          <a:bodyPr wrap="square" rtlCol="0">
            <a:spAutoFit/>
          </a:bodyPr>
          <a:lstStyle/>
          <a:p>
            <a:r>
              <a:rPr lang="en-US" dirty="0" smtClean="0">
                <a:latin typeface="Century Gothic" panose="020B0502020202020204" pitchFamily="34" charset="0"/>
              </a:rPr>
              <a:t>Which tools, if any, did you utilize during your discussion?</a:t>
            </a:r>
            <a:endParaRPr lang="en-US" dirty="0">
              <a:latin typeface="Century Gothic" panose="020B0502020202020204" pitchFamily="34" charset="0"/>
            </a:endParaRPr>
          </a:p>
        </p:txBody>
      </p:sp>
      <p:pic>
        <p:nvPicPr>
          <p:cNvPr id="2050" name="Picture 4" descr="Description: http://www.macerobotics.com/wp-content/uploads/2016/02/gear-tool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0733" y="12192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4253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escription: http://www.italiansoflondon.com/images/bacheca/36272/362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226695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057400" y="1295400"/>
            <a:ext cx="6781800" cy="3416320"/>
          </a:xfrm>
          <a:prstGeom prst="rect">
            <a:avLst/>
          </a:prstGeom>
          <a:noFill/>
        </p:spPr>
        <p:txBody>
          <a:bodyPr wrap="square" rtlCol="0">
            <a:spAutoFit/>
          </a:bodyPr>
          <a:lstStyle/>
          <a:p>
            <a:pPr algn="ctr"/>
            <a:r>
              <a:rPr lang="en-US" b="1" dirty="0" smtClean="0">
                <a:latin typeface="Century Gothic" panose="020B0502020202020204" pitchFamily="34" charset="0"/>
              </a:rPr>
              <a:t>PHONE CALL CHECK IN- 3 DAYS POST INITIAL APPT.</a:t>
            </a:r>
          </a:p>
          <a:p>
            <a:pPr algn="ctr"/>
            <a:endParaRPr lang="en-US" b="1" dirty="0" smtClean="0">
              <a:latin typeface="Century Gothic" panose="020B0502020202020204" pitchFamily="34" charset="0"/>
            </a:endParaRPr>
          </a:p>
          <a:p>
            <a:pPr algn="ctr"/>
            <a:r>
              <a:rPr lang="en-US" dirty="0" smtClean="0">
                <a:latin typeface="Century Gothic" panose="020B0502020202020204" pitchFamily="34" charset="0"/>
              </a:rPr>
              <a:t>Susie has completed 2 weeks of Job Readiness. Susie reports that she has begun seeing a counselor and plans to continue meeting with her 1x a week. Her son continues to struggle at child care and she is worried about getting a job and being called away to attend to her son. </a:t>
            </a:r>
          </a:p>
          <a:p>
            <a:pPr algn="ctr"/>
            <a:endParaRPr lang="en-US" dirty="0">
              <a:latin typeface="Century Gothic" panose="020B0502020202020204" pitchFamily="34" charset="0"/>
            </a:endParaRPr>
          </a:p>
          <a:p>
            <a:pPr algn="ctr"/>
            <a:r>
              <a:rPr lang="en-US" dirty="0" smtClean="0">
                <a:latin typeface="Century Gothic" panose="020B0502020202020204" pitchFamily="34" charset="0"/>
              </a:rPr>
              <a:t>Susie </a:t>
            </a:r>
            <a:r>
              <a:rPr lang="en-US" dirty="0">
                <a:latin typeface="Century Gothic" panose="020B0502020202020204" pitchFamily="34" charset="0"/>
              </a:rPr>
              <a:t>reports successfully utilizing </a:t>
            </a:r>
            <a:r>
              <a:rPr lang="en-US" dirty="0" smtClean="0">
                <a:latin typeface="Century Gothic" panose="020B0502020202020204" pitchFamily="34" charset="0"/>
              </a:rPr>
              <a:t>the G,P,D,R </a:t>
            </a:r>
            <a:r>
              <a:rPr lang="en-US" dirty="0">
                <a:latin typeface="Century Gothic" panose="020B0502020202020204" pitchFamily="34" charset="0"/>
              </a:rPr>
              <a:t>until she was unable to successfully complete a goal timely. Since then she reports she has become discouraged.</a:t>
            </a:r>
          </a:p>
          <a:p>
            <a:pPr algn="ctr"/>
            <a:endParaRPr lang="en-US" dirty="0">
              <a:latin typeface="Century Gothic" panose="020B0502020202020204" pitchFamily="34" charset="0"/>
            </a:endParaRPr>
          </a:p>
        </p:txBody>
      </p:sp>
    </p:spTree>
    <p:extLst>
      <p:ext uri="{BB962C8B-B14F-4D97-AF65-F5344CB8AC3E}">
        <p14:creationId xmlns:p14="http://schemas.microsoft.com/office/powerpoint/2010/main" val="28224381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2533" y="3232666"/>
            <a:ext cx="6705600" cy="369332"/>
          </a:xfrm>
          <a:prstGeom prst="rect">
            <a:avLst/>
          </a:prstGeom>
          <a:noFill/>
        </p:spPr>
        <p:txBody>
          <a:bodyPr wrap="square" rtlCol="0">
            <a:spAutoFit/>
          </a:bodyPr>
          <a:lstStyle/>
          <a:p>
            <a:r>
              <a:rPr lang="en-US" dirty="0" smtClean="0">
                <a:latin typeface="Century Gothic" panose="020B0502020202020204" pitchFamily="34" charset="0"/>
              </a:rPr>
              <a:t>Which tools, if any, did you utilize during your discussion?</a:t>
            </a:r>
            <a:endParaRPr lang="en-US" dirty="0">
              <a:latin typeface="Century Gothic" panose="020B0502020202020204" pitchFamily="34" charset="0"/>
            </a:endParaRPr>
          </a:p>
        </p:txBody>
      </p:sp>
      <p:pic>
        <p:nvPicPr>
          <p:cNvPr id="2050" name="Picture 4" descr="Description: http://www.macerobotics.com/wp-content/uploads/2016/02/gear-tool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0733" y="12192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5554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escription: http://www.italiansoflondon.com/images/bacheca/36272/362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226695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057400" y="1600200"/>
            <a:ext cx="6324600" cy="2862322"/>
          </a:xfrm>
          <a:prstGeom prst="rect">
            <a:avLst/>
          </a:prstGeom>
          <a:noFill/>
        </p:spPr>
        <p:txBody>
          <a:bodyPr wrap="square" rtlCol="0">
            <a:spAutoFit/>
          </a:bodyPr>
          <a:lstStyle/>
          <a:p>
            <a:pPr algn="ctr"/>
            <a:r>
              <a:rPr lang="en-US" b="1" dirty="0" smtClean="0">
                <a:latin typeface="Century Gothic" panose="020B0502020202020204" pitchFamily="34" charset="0"/>
              </a:rPr>
              <a:t>2</a:t>
            </a:r>
            <a:r>
              <a:rPr lang="en-US" b="1" baseline="30000" dirty="0" smtClean="0">
                <a:latin typeface="Century Gothic" panose="020B0502020202020204" pitchFamily="34" charset="0"/>
              </a:rPr>
              <a:t>ND</a:t>
            </a:r>
            <a:r>
              <a:rPr lang="en-US" b="1" dirty="0" smtClean="0">
                <a:latin typeface="Century Gothic" panose="020B0502020202020204" pitchFamily="34" charset="0"/>
              </a:rPr>
              <a:t> APPOINTMENT- 1 MONTH FOLLOWING INITIAL APPT.</a:t>
            </a:r>
          </a:p>
          <a:p>
            <a:pPr algn="ctr"/>
            <a:endParaRPr lang="en-US" b="1" dirty="0">
              <a:latin typeface="Century Gothic" panose="020B0502020202020204" pitchFamily="34" charset="0"/>
            </a:endParaRPr>
          </a:p>
          <a:p>
            <a:pPr algn="ctr"/>
            <a:r>
              <a:rPr lang="en-US" dirty="0" smtClean="0">
                <a:latin typeface="Century Gothic" panose="020B0502020202020204" pitchFamily="34" charset="0"/>
              </a:rPr>
              <a:t>Susie has completed 2 weeks of job searching which included the Vision </a:t>
            </a:r>
            <a:r>
              <a:rPr lang="en-US" dirty="0">
                <a:latin typeface="Century Gothic" panose="020B0502020202020204" pitchFamily="34" charset="0"/>
              </a:rPr>
              <a:t>Board Workshop. She </a:t>
            </a:r>
            <a:r>
              <a:rPr lang="en-US" dirty="0" smtClean="0">
                <a:latin typeface="Century Gothic" panose="020B0502020202020204" pitchFamily="34" charset="0"/>
              </a:rPr>
              <a:t>reports this was a very positive experience. She indicates she included </a:t>
            </a:r>
            <a:r>
              <a:rPr lang="en-US" dirty="0">
                <a:latin typeface="Century Gothic" panose="020B0502020202020204" pitchFamily="34" charset="0"/>
              </a:rPr>
              <a:t>photos of a home with a big front yard , a swing set and a dog. Susie </a:t>
            </a:r>
            <a:r>
              <a:rPr lang="en-US" dirty="0" smtClean="0">
                <a:latin typeface="Century Gothic" panose="020B0502020202020204" pitchFamily="34" charset="0"/>
              </a:rPr>
              <a:t>also reported including photos </a:t>
            </a:r>
            <a:r>
              <a:rPr lang="en-US" dirty="0">
                <a:latin typeface="Century Gothic" panose="020B0502020202020204" pitchFamily="34" charset="0"/>
              </a:rPr>
              <a:t>of  a graduation cap and gown and talks about wanting her children to go to college</a:t>
            </a:r>
          </a:p>
          <a:p>
            <a:pPr algn="ctr"/>
            <a:endParaRPr lang="en-US" dirty="0">
              <a:latin typeface="Century Gothic" panose="020B0502020202020204" pitchFamily="34" charset="0"/>
            </a:endParaRPr>
          </a:p>
        </p:txBody>
      </p:sp>
    </p:spTree>
    <p:extLst>
      <p:ext uri="{BB962C8B-B14F-4D97-AF65-F5344CB8AC3E}">
        <p14:creationId xmlns:p14="http://schemas.microsoft.com/office/powerpoint/2010/main" val="29477008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2533" y="3232666"/>
            <a:ext cx="6705600" cy="369332"/>
          </a:xfrm>
          <a:prstGeom prst="rect">
            <a:avLst/>
          </a:prstGeom>
          <a:noFill/>
        </p:spPr>
        <p:txBody>
          <a:bodyPr wrap="square" rtlCol="0">
            <a:spAutoFit/>
          </a:bodyPr>
          <a:lstStyle/>
          <a:p>
            <a:r>
              <a:rPr lang="en-US" dirty="0" smtClean="0">
                <a:latin typeface="Century Gothic" panose="020B0502020202020204" pitchFamily="34" charset="0"/>
              </a:rPr>
              <a:t>Which tools, if any, did you utilize during your discussion?</a:t>
            </a:r>
            <a:endParaRPr lang="en-US" dirty="0">
              <a:latin typeface="Century Gothic" panose="020B0502020202020204" pitchFamily="34" charset="0"/>
            </a:endParaRPr>
          </a:p>
        </p:txBody>
      </p:sp>
      <p:pic>
        <p:nvPicPr>
          <p:cNvPr id="2050" name="Picture 4" descr="Description: http://www.macerobotics.com/wp-content/uploads/2016/02/gear-tool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0733" y="12192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0778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escription: http://www.italiansoflondon.com/images/bacheca/36272/362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226695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057400" y="1600200"/>
            <a:ext cx="6324600" cy="2585323"/>
          </a:xfrm>
          <a:prstGeom prst="rect">
            <a:avLst/>
          </a:prstGeom>
          <a:noFill/>
        </p:spPr>
        <p:txBody>
          <a:bodyPr wrap="square" rtlCol="0">
            <a:spAutoFit/>
          </a:bodyPr>
          <a:lstStyle/>
          <a:p>
            <a:pPr algn="ctr"/>
            <a:r>
              <a:rPr lang="en-US" b="1" dirty="0" smtClean="0">
                <a:latin typeface="Century Gothic" panose="020B0502020202020204" pitchFamily="34" charset="0"/>
              </a:rPr>
              <a:t>3</a:t>
            </a:r>
            <a:r>
              <a:rPr lang="en-US" b="1" baseline="30000" dirty="0" smtClean="0">
                <a:latin typeface="Century Gothic" panose="020B0502020202020204" pitchFamily="34" charset="0"/>
              </a:rPr>
              <a:t>rd</a:t>
            </a:r>
            <a:r>
              <a:rPr lang="en-US" b="1" dirty="0" smtClean="0">
                <a:latin typeface="Century Gothic" panose="020B0502020202020204" pitchFamily="34" charset="0"/>
              </a:rPr>
              <a:t> APPOINTMENT- 6 MONTHS FOLLOWING INITIAL APPT.</a:t>
            </a:r>
          </a:p>
          <a:p>
            <a:pPr algn="ctr"/>
            <a:endParaRPr lang="en-US" b="1" dirty="0">
              <a:latin typeface="Century Gothic" panose="020B0502020202020204" pitchFamily="34" charset="0"/>
            </a:endParaRPr>
          </a:p>
          <a:p>
            <a:pPr algn="ctr"/>
            <a:r>
              <a:rPr lang="en-US" dirty="0" smtClean="0">
                <a:latin typeface="Century Gothic" panose="020B0502020202020204" pitchFamily="34" charset="0"/>
              </a:rPr>
              <a:t>Susie reports new employment with GAP Call Center. </a:t>
            </a:r>
            <a:endParaRPr lang="en-US" dirty="0">
              <a:latin typeface="Century Gothic" panose="020B0502020202020204" pitchFamily="34" charset="0"/>
            </a:endParaRPr>
          </a:p>
          <a:p>
            <a:pPr algn="ctr"/>
            <a:r>
              <a:rPr lang="en-US" dirty="0" smtClean="0">
                <a:latin typeface="Century Gothic" panose="020B0502020202020204" pitchFamily="34" charset="0"/>
              </a:rPr>
              <a:t>Susie reports that she found a child care provider skilled in dealing with her sons behavioral concerns and he has not had any issues for several weeks. Susie also reports that she continues to see her therapist however, she is now only seeing her 1x per month. Susie reports feeling positive about her </a:t>
            </a:r>
            <a:r>
              <a:rPr lang="en-US" smtClean="0">
                <a:latin typeface="Century Gothic" panose="020B0502020202020204" pitchFamily="34" charset="0"/>
              </a:rPr>
              <a:t>families future!</a:t>
            </a:r>
            <a:endParaRPr lang="en-US" dirty="0">
              <a:latin typeface="Century Gothic" panose="020B0502020202020204" pitchFamily="34" charset="0"/>
            </a:endParaRPr>
          </a:p>
        </p:txBody>
      </p:sp>
    </p:spTree>
    <p:extLst>
      <p:ext uri="{BB962C8B-B14F-4D97-AF65-F5344CB8AC3E}">
        <p14:creationId xmlns:p14="http://schemas.microsoft.com/office/powerpoint/2010/main" val="1611934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2533" y="3232666"/>
            <a:ext cx="6705600" cy="369332"/>
          </a:xfrm>
          <a:prstGeom prst="rect">
            <a:avLst/>
          </a:prstGeom>
          <a:noFill/>
        </p:spPr>
        <p:txBody>
          <a:bodyPr wrap="square" rtlCol="0">
            <a:spAutoFit/>
          </a:bodyPr>
          <a:lstStyle/>
          <a:p>
            <a:r>
              <a:rPr lang="en-US" dirty="0" smtClean="0">
                <a:latin typeface="Century Gothic" panose="020B0502020202020204" pitchFamily="34" charset="0"/>
              </a:rPr>
              <a:t>Which tools, if any, did you utilize during your discussion?</a:t>
            </a:r>
            <a:endParaRPr lang="en-US" dirty="0">
              <a:latin typeface="Century Gothic" panose="020B0502020202020204" pitchFamily="34" charset="0"/>
            </a:endParaRPr>
          </a:p>
        </p:txBody>
      </p:sp>
      <p:pic>
        <p:nvPicPr>
          <p:cNvPr id="2050" name="Picture 4" descr="Description: http://www.macerobotics.com/wp-content/uploads/2016/02/gear-tool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0733" y="12192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41634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38200" y="1295400"/>
            <a:ext cx="5029200" cy="2862322"/>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latin typeface="Century Gothic" panose="020B0502020202020204" pitchFamily="34" charset="0"/>
              </a:rPr>
              <a:t>Struggles?</a:t>
            </a:r>
          </a:p>
          <a:p>
            <a:pPr marL="285750" indent="-285750">
              <a:buFont typeface="Arial" panose="020B0604020202020204" pitchFamily="34" charset="0"/>
              <a:buChar char="•"/>
            </a:pPr>
            <a:r>
              <a:rPr lang="en-US" sz="3600" dirty="0" smtClean="0">
                <a:latin typeface="Century Gothic" panose="020B0502020202020204" pitchFamily="34" charset="0"/>
              </a:rPr>
              <a:t>Suggestions?</a:t>
            </a:r>
          </a:p>
          <a:p>
            <a:pPr marL="285750" indent="-285750">
              <a:buFont typeface="Arial" panose="020B0604020202020204" pitchFamily="34" charset="0"/>
              <a:buChar char="•"/>
            </a:pPr>
            <a:r>
              <a:rPr lang="en-US" sz="3600" dirty="0" smtClean="0">
                <a:latin typeface="Century Gothic" panose="020B0502020202020204" pitchFamily="34" charset="0"/>
              </a:rPr>
              <a:t>Worries?</a:t>
            </a:r>
          </a:p>
          <a:p>
            <a:pPr marL="285750" indent="-285750">
              <a:buFont typeface="Arial" panose="020B0604020202020204" pitchFamily="34" charset="0"/>
              <a:buChar char="•"/>
            </a:pPr>
            <a:r>
              <a:rPr lang="en-US" sz="3600" dirty="0" smtClean="0">
                <a:latin typeface="Century Gothic" panose="020B0502020202020204" pitchFamily="34" charset="0"/>
              </a:rPr>
              <a:t>What worked?</a:t>
            </a:r>
          </a:p>
          <a:p>
            <a:pPr marL="285750" indent="-285750">
              <a:buFont typeface="Arial" panose="020B0604020202020204" pitchFamily="34" charset="0"/>
              <a:buChar char="•"/>
            </a:pPr>
            <a:r>
              <a:rPr lang="en-US" sz="3600" dirty="0" smtClean="0">
                <a:latin typeface="Century Gothic" panose="020B0502020202020204" pitchFamily="34" charset="0"/>
              </a:rPr>
              <a:t>What didn’t?</a:t>
            </a:r>
            <a:endParaRPr lang="en-US" sz="3600" dirty="0">
              <a:latin typeface="Century Gothic" panose="020B0502020202020204" pitchFamily="34" charset="0"/>
            </a:endParaRPr>
          </a:p>
        </p:txBody>
      </p:sp>
      <p:sp>
        <p:nvSpPr>
          <p:cNvPr id="13" name="TextBox 12"/>
          <p:cNvSpPr txBox="1"/>
          <p:nvPr/>
        </p:nvSpPr>
        <p:spPr>
          <a:xfrm>
            <a:off x="304800" y="5931187"/>
            <a:ext cx="8534400" cy="584775"/>
          </a:xfrm>
          <a:prstGeom prst="rect">
            <a:avLst/>
          </a:prstGeom>
          <a:noFill/>
        </p:spPr>
        <p:txBody>
          <a:bodyPr wrap="square" rtlCol="0">
            <a:spAutoFit/>
          </a:bodyPr>
          <a:lstStyle/>
          <a:p>
            <a:r>
              <a:rPr lang="en-US" sz="1600" i="1" dirty="0" smtClean="0">
                <a:latin typeface="Century Gothic" panose="020B0502020202020204" pitchFamily="34" charset="0"/>
              </a:rPr>
              <a:t>“The secret to change is to focus all of your energy, not on fighting the old, but on building the new.”- Socrates</a:t>
            </a:r>
            <a:endParaRPr lang="en-US" sz="1600" i="1" dirty="0">
              <a:latin typeface="Century Gothic" panose="020B0502020202020204" pitchFamily="34" charset="0"/>
            </a:endParaRPr>
          </a:p>
        </p:txBody>
      </p:sp>
    </p:spTree>
    <p:extLst>
      <p:ext uri="{BB962C8B-B14F-4D97-AF65-F5344CB8AC3E}">
        <p14:creationId xmlns:p14="http://schemas.microsoft.com/office/powerpoint/2010/main" val="27689299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1905000"/>
            <a:ext cx="8077200" cy="3352800"/>
          </a:xfrm>
        </p:spPr>
        <p:txBody>
          <a:bodyPr>
            <a:normAutofit fontScale="77500" lnSpcReduction="20000"/>
          </a:bodyPr>
          <a:lstStyle/>
          <a:p>
            <a:pPr marL="285750" indent="-285750" algn="l">
              <a:buFont typeface="Arial" panose="020B0604020202020204" pitchFamily="34" charset="0"/>
              <a:buChar char="•"/>
            </a:pPr>
            <a:r>
              <a:rPr lang="en-US" dirty="0" smtClean="0">
                <a:solidFill>
                  <a:schemeClr val="accent1">
                    <a:lumMod val="60000"/>
                    <a:lumOff val="40000"/>
                  </a:schemeClr>
                </a:solidFill>
                <a:latin typeface="Century Gothic" panose="020B0502020202020204" pitchFamily="34" charset="0"/>
                <a:cs typeface="Arial" panose="020B0604020202020204" pitchFamily="34" charset="0"/>
              </a:rPr>
              <a:t>MESSAGING</a:t>
            </a:r>
          </a:p>
          <a:p>
            <a:pPr marL="742950" lvl="1" indent="-285750" algn="l">
              <a:buFont typeface="Arial" panose="020B0604020202020204" pitchFamily="34" charset="0"/>
              <a:buChar char="•"/>
            </a:pPr>
            <a:r>
              <a:rPr lang="en-US" baseline="0" dirty="0" smtClean="0">
                <a:solidFill>
                  <a:schemeClr val="accent1">
                    <a:lumMod val="75000"/>
                  </a:schemeClr>
                </a:solidFill>
                <a:latin typeface="Century Gothic" panose="020B0502020202020204" pitchFamily="34" charset="0"/>
                <a:cs typeface="Arial" panose="020B0604020202020204" pitchFamily="34" charset="0"/>
              </a:rPr>
              <a:t>“ES</a:t>
            </a:r>
            <a:r>
              <a:rPr lang="en-US" dirty="0" smtClean="0">
                <a:solidFill>
                  <a:schemeClr val="accent1">
                    <a:lumMod val="75000"/>
                  </a:schemeClr>
                </a:solidFill>
                <a:latin typeface="Century Gothic" panose="020B0502020202020204" pitchFamily="34" charset="0"/>
                <a:cs typeface="Arial" panose="020B0604020202020204" pitchFamily="34" charset="0"/>
              </a:rPr>
              <a:t> is here to help you set and achieve your goals!”</a:t>
            </a:r>
          </a:p>
          <a:p>
            <a:pPr lvl="1" algn="l"/>
            <a:endParaRPr lang="en-US" baseline="0" dirty="0" smtClean="0">
              <a:solidFill>
                <a:schemeClr val="accent1">
                  <a:lumMod val="75000"/>
                </a:schemeClr>
              </a:solidFill>
              <a:latin typeface="Century Gothic" panose="020B0502020202020204" pitchFamily="34" charset="0"/>
              <a:cs typeface="Arial" panose="020B0604020202020204" pitchFamily="34" charset="0"/>
            </a:endParaRPr>
          </a:p>
          <a:p>
            <a:pPr marL="285750" indent="-285750" algn="l">
              <a:buFont typeface="Arial" panose="020B0604020202020204" pitchFamily="34" charset="0"/>
              <a:buChar char="•"/>
            </a:pPr>
            <a:r>
              <a:rPr lang="en-US" baseline="0" dirty="0" smtClean="0">
                <a:solidFill>
                  <a:schemeClr val="accent1">
                    <a:lumMod val="60000"/>
                    <a:lumOff val="40000"/>
                  </a:schemeClr>
                </a:solidFill>
                <a:latin typeface="Century Gothic" panose="020B0502020202020204" pitchFamily="34" charset="0"/>
                <a:cs typeface="Arial" panose="020B0604020202020204" pitchFamily="34" charset="0"/>
              </a:rPr>
              <a:t>FAMILY FOCUSED</a:t>
            </a:r>
          </a:p>
          <a:p>
            <a:pPr marL="285750" indent="-285750" algn="l">
              <a:buFont typeface="Arial" panose="020B0604020202020204" pitchFamily="34" charset="0"/>
              <a:buChar char="•"/>
            </a:pPr>
            <a:endParaRPr lang="en-US" baseline="0" dirty="0" smtClean="0">
              <a:solidFill>
                <a:schemeClr val="accent1">
                  <a:lumMod val="60000"/>
                  <a:lumOff val="40000"/>
                </a:schemeClr>
              </a:solidFill>
              <a:latin typeface="Century Gothic" panose="020B0502020202020204" pitchFamily="34" charset="0"/>
              <a:cs typeface="Arial" panose="020B0604020202020204" pitchFamily="34" charset="0"/>
            </a:endParaRPr>
          </a:p>
          <a:p>
            <a:pPr algn="l"/>
            <a:endParaRPr lang="en-US" baseline="0" dirty="0" smtClean="0">
              <a:solidFill>
                <a:schemeClr val="accent1">
                  <a:lumMod val="60000"/>
                  <a:lumOff val="40000"/>
                </a:schemeClr>
              </a:solidFill>
              <a:latin typeface="Century Gothic" panose="020B0502020202020204" pitchFamily="34" charset="0"/>
              <a:cs typeface="Arial" panose="020B0604020202020204" pitchFamily="34" charset="0"/>
            </a:endParaRPr>
          </a:p>
          <a:p>
            <a:pPr algn="l"/>
            <a:endParaRPr lang="en-US" baseline="0" dirty="0" smtClean="0">
              <a:solidFill>
                <a:schemeClr val="accent1">
                  <a:lumMod val="60000"/>
                  <a:lumOff val="40000"/>
                </a:schemeClr>
              </a:solidFill>
              <a:latin typeface="Century Gothic" panose="020B0502020202020204" pitchFamily="34" charset="0"/>
              <a:cs typeface="Arial" panose="020B0604020202020204" pitchFamily="34" charset="0"/>
            </a:endParaRPr>
          </a:p>
          <a:p>
            <a:pPr marL="285750" indent="-285750" algn="l">
              <a:buFont typeface="Arial" panose="020B0604020202020204" pitchFamily="34" charset="0"/>
              <a:buChar char="•"/>
            </a:pPr>
            <a:r>
              <a:rPr lang="en-US" dirty="0" smtClean="0">
                <a:solidFill>
                  <a:schemeClr val="accent1">
                    <a:lumMod val="60000"/>
                    <a:lumOff val="40000"/>
                  </a:schemeClr>
                </a:solidFill>
                <a:latin typeface="Century Gothic" panose="020B0502020202020204" pitchFamily="34" charset="0"/>
                <a:cs typeface="Arial" panose="020B0604020202020204" pitchFamily="34" charset="0"/>
              </a:rPr>
              <a:t>ONE SIZE DOES NOT FIT ALL</a:t>
            </a:r>
            <a:endParaRPr lang="en-US" dirty="0">
              <a:solidFill>
                <a:schemeClr val="accent1">
                  <a:lumMod val="60000"/>
                  <a:lumOff val="40000"/>
                </a:schemeClr>
              </a:solidFill>
              <a:latin typeface="Century Gothic" panose="020B0502020202020204" pitchFamily="34" charset="0"/>
              <a:cs typeface="Arial" panose="020B0604020202020204" pitchFamily="34" charset="0"/>
            </a:endParaRPr>
          </a:p>
        </p:txBody>
      </p:sp>
      <p:pic>
        <p:nvPicPr>
          <p:cNvPr id="6146" name="Picture 2"/>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0297" t="10384" r="69455" b="80238"/>
          <a:stretch/>
        </p:blipFill>
        <p:spPr bwMode="auto">
          <a:xfrm>
            <a:off x="1295400" y="3429000"/>
            <a:ext cx="1874068" cy="96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descr="https://d3ui957tjb5bqd.cloudfront.net/op/font-preview/1373780/1/14?2&amp;s=%7B%22size%22%3A72%2C%22text%22%3A%22Increased%20Engagement%22%7D"/>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38352" y="458680"/>
            <a:ext cx="4429125" cy="88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8446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36072" y="1447800"/>
            <a:ext cx="8606827"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Century Gothic" panose="020B0502020202020204" pitchFamily="34" charset="0"/>
              </a:rPr>
              <a:t>Target date- </a:t>
            </a:r>
            <a:r>
              <a:rPr lang="en-US" sz="2400" b="1" i="1" dirty="0" smtClean="0">
                <a:latin typeface="Century Gothic" panose="020B0502020202020204" pitchFamily="34" charset="0"/>
              </a:rPr>
              <a:t>Tues, November 2</a:t>
            </a:r>
            <a:r>
              <a:rPr lang="en-US" sz="2400" b="1" i="1" baseline="30000" dirty="0" smtClean="0">
                <a:latin typeface="Century Gothic" panose="020B0502020202020204" pitchFamily="34" charset="0"/>
              </a:rPr>
              <a:t>nd</a:t>
            </a:r>
            <a:r>
              <a:rPr lang="en-US" sz="2400" b="1" i="1" dirty="0" smtClean="0">
                <a:latin typeface="Century Gothic" panose="020B0502020202020204" pitchFamily="34" charset="0"/>
              </a:rPr>
              <a:t>, 2017</a:t>
            </a:r>
          </a:p>
          <a:p>
            <a:pPr marL="285750" lvl="0" indent="-285750">
              <a:buFont typeface="Arial" panose="020B0604020202020204" pitchFamily="34" charset="0"/>
              <a:buChar char="•"/>
            </a:pPr>
            <a:r>
              <a:rPr lang="en-US" sz="2400" dirty="0">
                <a:latin typeface="Century Gothic" panose="020B0502020202020204" pitchFamily="34" charset="0"/>
              </a:rPr>
              <a:t>Include </a:t>
            </a:r>
            <a:r>
              <a:rPr lang="en-US" sz="2400" dirty="0" err="1">
                <a:latin typeface="Century Gothic" panose="020B0502020202020204" pitchFamily="34" charset="0"/>
              </a:rPr>
              <a:t>CalMAP</a:t>
            </a:r>
            <a:r>
              <a:rPr lang="en-US" sz="2400" dirty="0">
                <a:latin typeface="Century Gothic" panose="020B0502020202020204" pitchFamily="34" charset="0"/>
              </a:rPr>
              <a:t>, MQL in the CW Renewal </a:t>
            </a:r>
            <a:r>
              <a:rPr lang="en-US" sz="2400" dirty="0" smtClean="0">
                <a:latin typeface="Century Gothic" panose="020B0502020202020204" pitchFamily="34" charset="0"/>
              </a:rPr>
              <a:t>Packets</a:t>
            </a:r>
          </a:p>
          <a:p>
            <a:pPr marL="285750" indent="-285750">
              <a:buFont typeface="Arial" panose="020B0604020202020204" pitchFamily="34" charset="0"/>
              <a:buChar char="•"/>
            </a:pPr>
            <a:r>
              <a:rPr lang="en-US" sz="2400" dirty="0">
                <a:latin typeface="Century Gothic" panose="020B0502020202020204" pitchFamily="34" charset="0"/>
              </a:rPr>
              <a:t>Include personalized G, P, D, R with </a:t>
            </a:r>
            <a:r>
              <a:rPr lang="en-US" sz="2400" dirty="0" smtClean="0">
                <a:latin typeface="Century Gothic" panose="020B0502020202020204" pitchFamily="34" charset="0"/>
              </a:rPr>
              <a:t>P-224s</a:t>
            </a:r>
          </a:p>
          <a:p>
            <a:pPr marL="285750" indent="-285750">
              <a:buFont typeface="Arial" panose="020B0604020202020204" pitchFamily="34" charset="0"/>
              <a:buChar char="•"/>
            </a:pPr>
            <a:r>
              <a:rPr lang="en-US" sz="2400" dirty="0" smtClean="0">
                <a:latin typeface="Century Gothic" panose="020B0502020202020204" pitchFamily="34" charset="0"/>
              </a:rPr>
              <a:t>Modify </a:t>
            </a:r>
            <a:r>
              <a:rPr lang="en-US" sz="2400" dirty="0">
                <a:latin typeface="Century Gothic" panose="020B0502020202020204" pitchFamily="34" charset="0"/>
              </a:rPr>
              <a:t>the </a:t>
            </a:r>
            <a:r>
              <a:rPr lang="en-US" sz="2400" dirty="0" err="1">
                <a:latin typeface="Century Gothic" panose="020B0502020202020204" pitchFamily="34" charset="0"/>
              </a:rPr>
              <a:t>CalMAP</a:t>
            </a:r>
            <a:r>
              <a:rPr lang="en-US" sz="2400" dirty="0">
                <a:latin typeface="Century Gothic" panose="020B0502020202020204" pitchFamily="34" charset="0"/>
              </a:rPr>
              <a:t> to include a “fill in the </a:t>
            </a:r>
            <a:r>
              <a:rPr lang="en-US" sz="2400" dirty="0" smtClean="0">
                <a:latin typeface="Century Gothic" panose="020B0502020202020204" pitchFamily="34" charset="0"/>
              </a:rPr>
              <a:t>blank”</a:t>
            </a:r>
          </a:p>
          <a:p>
            <a:pPr marL="285750" indent="-285750">
              <a:buFont typeface="Arial" panose="020B0604020202020204" pitchFamily="34" charset="0"/>
              <a:buChar char="•"/>
            </a:pPr>
            <a:r>
              <a:rPr lang="en-US" sz="2400" dirty="0" smtClean="0">
                <a:latin typeface="Century Gothic" panose="020B0502020202020204" pitchFamily="34" charset="0"/>
              </a:rPr>
              <a:t>Display </a:t>
            </a:r>
            <a:r>
              <a:rPr lang="en-US" sz="2400" dirty="0">
                <a:latin typeface="Century Gothic" panose="020B0502020202020204" pitchFamily="34" charset="0"/>
              </a:rPr>
              <a:t>CW 2.0 tools in interview rooms for easy access</a:t>
            </a:r>
            <a:r>
              <a:rPr lang="en-US" sz="2400" dirty="0" smtClean="0">
                <a:latin typeface="Century Gothic" panose="020B0502020202020204" pitchFamily="34" charset="0"/>
              </a:rPr>
              <a:t>!</a:t>
            </a:r>
          </a:p>
          <a:p>
            <a:pPr marL="285750" indent="-285750">
              <a:buFont typeface="Arial" panose="020B0604020202020204" pitchFamily="34" charset="0"/>
              <a:buChar char="•"/>
            </a:pPr>
            <a:r>
              <a:rPr lang="en-US" sz="2400" dirty="0" smtClean="0">
                <a:latin typeface="Century Gothic" panose="020B0502020202020204" pitchFamily="34" charset="0"/>
              </a:rPr>
              <a:t>Add to Counselor Report</a:t>
            </a:r>
          </a:p>
          <a:p>
            <a:pPr marL="285750" indent="-285750">
              <a:buFont typeface="Arial" panose="020B0604020202020204" pitchFamily="34" charset="0"/>
              <a:buChar char="•"/>
            </a:pPr>
            <a:endParaRPr lang="en-US" sz="2400" dirty="0">
              <a:latin typeface="Century Gothic" panose="020B0502020202020204" pitchFamily="34" charset="0"/>
            </a:endParaRPr>
          </a:p>
        </p:txBody>
      </p:sp>
      <p:sp>
        <p:nvSpPr>
          <p:cNvPr id="13" name="TextBox 12"/>
          <p:cNvSpPr txBox="1"/>
          <p:nvPr/>
        </p:nvSpPr>
        <p:spPr>
          <a:xfrm>
            <a:off x="304800" y="6096000"/>
            <a:ext cx="8534400" cy="584775"/>
          </a:xfrm>
          <a:prstGeom prst="rect">
            <a:avLst/>
          </a:prstGeom>
          <a:noFill/>
        </p:spPr>
        <p:txBody>
          <a:bodyPr wrap="square" rtlCol="0">
            <a:spAutoFit/>
          </a:bodyPr>
          <a:lstStyle/>
          <a:p>
            <a:r>
              <a:rPr lang="en-US" sz="1600" i="1" dirty="0" smtClean="0">
                <a:latin typeface="Century Gothic" panose="020B0502020202020204" pitchFamily="34" charset="0"/>
              </a:rPr>
              <a:t>“The secret to change is to focus all of your energy, not on fighting the old, but on building the new.”- Socrates</a:t>
            </a:r>
            <a:endParaRPr lang="en-US" sz="1600" i="1" dirty="0">
              <a:latin typeface="Century Gothic" panose="020B0502020202020204" pitchFamily="34" charset="0"/>
            </a:endParaRPr>
          </a:p>
        </p:txBody>
      </p:sp>
      <p:sp>
        <p:nvSpPr>
          <p:cNvPr id="2" name="TextBox 1"/>
          <p:cNvSpPr txBox="1"/>
          <p:nvPr/>
        </p:nvSpPr>
        <p:spPr>
          <a:xfrm>
            <a:off x="2597088" y="533400"/>
            <a:ext cx="3429000" cy="984885"/>
          </a:xfrm>
          <a:prstGeom prst="rect">
            <a:avLst/>
          </a:prstGeom>
          <a:noFill/>
        </p:spPr>
        <p:txBody>
          <a:bodyPr wrap="square" rtlCol="0">
            <a:spAutoFit/>
          </a:bodyPr>
          <a:lstStyle/>
          <a:p>
            <a:r>
              <a:rPr lang="en-US" sz="4000" b="1" dirty="0">
                <a:latin typeface="Century Gothic" panose="020B0502020202020204" pitchFamily="34" charset="0"/>
              </a:rPr>
              <a:t>What’s Next</a:t>
            </a:r>
          </a:p>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7" t="17913" r="827" b="56314"/>
          <a:stretch/>
        </p:blipFill>
        <p:spPr bwMode="auto">
          <a:xfrm>
            <a:off x="236072" y="3962400"/>
            <a:ext cx="8455168"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5181600" y="3994951"/>
            <a:ext cx="914400" cy="1676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2589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p:cNvSpPr/>
          <p:nvPr/>
        </p:nvSpPr>
        <p:spPr>
          <a:xfrm>
            <a:off x="2820824" y="152400"/>
            <a:ext cx="1150478" cy="990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50" dirty="0"/>
          </a:p>
        </p:txBody>
      </p:sp>
      <p:sp>
        <p:nvSpPr>
          <p:cNvPr id="11" name="Flowchart: Connector 10"/>
          <p:cNvSpPr/>
          <p:nvPr/>
        </p:nvSpPr>
        <p:spPr>
          <a:xfrm>
            <a:off x="2820824" y="1143000"/>
            <a:ext cx="1150478" cy="990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2" name="Flowchart: Connector 11"/>
          <p:cNvSpPr/>
          <p:nvPr/>
        </p:nvSpPr>
        <p:spPr>
          <a:xfrm>
            <a:off x="2820824" y="2154252"/>
            <a:ext cx="1150478" cy="990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3" name="Flowchart: Connector 12"/>
          <p:cNvSpPr/>
          <p:nvPr/>
        </p:nvSpPr>
        <p:spPr>
          <a:xfrm>
            <a:off x="2820824" y="3152329"/>
            <a:ext cx="1150478" cy="990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4" name="Flowchart: Connector 13"/>
          <p:cNvSpPr/>
          <p:nvPr/>
        </p:nvSpPr>
        <p:spPr>
          <a:xfrm>
            <a:off x="2820824" y="4142929"/>
            <a:ext cx="1150478" cy="990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5" name="Flowchart: Connector 14"/>
          <p:cNvSpPr/>
          <p:nvPr/>
        </p:nvSpPr>
        <p:spPr>
          <a:xfrm>
            <a:off x="2820824" y="5133529"/>
            <a:ext cx="1150478" cy="990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6" name="Flowchart: Connector 15"/>
          <p:cNvSpPr/>
          <p:nvPr/>
        </p:nvSpPr>
        <p:spPr>
          <a:xfrm>
            <a:off x="5943600" y="1451357"/>
            <a:ext cx="2819400" cy="294723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SELF SUFFICENCY</a:t>
            </a:r>
            <a:endParaRPr lang="en-US" sz="3600" dirty="0"/>
          </a:p>
        </p:txBody>
      </p:sp>
      <p:cxnSp>
        <p:nvCxnSpPr>
          <p:cNvPr id="22" name="Straight Arrow Connector 21"/>
          <p:cNvCxnSpPr>
            <a:stCxn id="11" idx="6"/>
          </p:cNvCxnSpPr>
          <p:nvPr/>
        </p:nvCxnSpPr>
        <p:spPr>
          <a:xfrm>
            <a:off x="3971302" y="1638300"/>
            <a:ext cx="1972298" cy="84496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6" name="Straight Arrow Connector 25"/>
          <p:cNvCxnSpPr>
            <a:stCxn id="12" idx="6"/>
          </p:cNvCxnSpPr>
          <p:nvPr/>
        </p:nvCxnSpPr>
        <p:spPr>
          <a:xfrm>
            <a:off x="3971302" y="2649552"/>
            <a:ext cx="1896098" cy="4682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4102" name="Picture 6" descr="https://d3ui957tjb5bqd.cloudfront.net/op/font-preview/1373780/1/14?2&amp;s=%7B%22size%22%3A72%2C%22text%22%3A%22What%20is%20most%20important%20to%20you%20and%20your%20family%3F%22%7D"/>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2000" y="6064758"/>
            <a:ext cx="7086600" cy="739810"/>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Arrow Connector 29"/>
          <p:cNvCxnSpPr>
            <a:stCxn id="4" idx="6"/>
          </p:cNvCxnSpPr>
          <p:nvPr/>
        </p:nvCxnSpPr>
        <p:spPr>
          <a:xfrm>
            <a:off x="3971302" y="647700"/>
            <a:ext cx="2048498" cy="15621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096" name="Straight Arrow Connector 4095"/>
          <p:cNvCxnSpPr>
            <a:stCxn id="13" idx="6"/>
          </p:cNvCxnSpPr>
          <p:nvPr/>
        </p:nvCxnSpPr>
        <p:spPr>
          <a:xfrm flipV="1">
            <a:off x="3971302" y="3144852"/>
            <a:ext cx="1896098" cy="50277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099" name="Straight Arrow Connector 4098"/>
          <p:cNvCxnSpPr>
            <a:stCxn id="14" idx="6"/>
          </p:cNvCxnSpPr>
          <p:nvPr/>
        </p:nvCxnSpPr>
        <p:spPr>
          <a:xfrm flipV="1">
            <a:off x="3971302" y="3505200"/>
            <a:ext cx="1896098" cy="113302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104" name="Straight Arrow Connector 4103"/>
          <p:cNvCxnSpPr>
            <a:stCxn id="15" idx="6"/>
          </p:cNvCxnSpPr>
          <p:nvPr/>
        </p:nvCxnSpPr>
        <p:spPr>
          <a:xfrm flipV="1">
            <a:off x="3971302" y="3810000"/>
            <a:ext cx="2048498" cy="181882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4105" name="Picture 8" descr="Image result for WHERE DO i START CLIPART">
            <a:hlinkClick r:id="rId3"/>
          </p:cNvPr>
          <p:cNvPicPr>
            <a:picLocks noChangeAspect="1" noChangeArrowheads="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b="10012"/>
          <a:stretch/>
        </p:blipFill>
        <p:spPr bwMode="auto">
          <a:xfrm>
            <a:off x="270350" y="1647557"/>
            <a:ext cx="2540707" cy="1857643"/>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s://d3ui957tjb5bqd.cloudfront.net/op/font-preview/1373780/0/14?2&amp;s=%7B%22size%22%3A72%2C%22text%22%3A%22I%20don't%20know%22%7D"/>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7488" y="388798"/>
            <a:ext cx="2371725" cy="733425"/>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https://d3ui957tjb5bqd.cloudfront.net/op/font-preview/1373780/0/14?2&amp;s=%7B%22size%22%3A72%2C%22text%22%3A%22where%20to%20start%22%7D"/>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8124" y="1000125"/>
            <a:ext cx="2552700" cy="6381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34880" y="466288"/>
            <a:ext cx="1143820" cy="307777"/>
          </a:xfrm>
          <a:prstGeom prst="rect">
            <a:avLst/>
          </a:prstGeom>
          <a:noFill/>
        </p:spPr>
        <p:txBody>
          <a:bodyPr wrap="square" rtlCol="0">
            <a:spAutoFit/>
          </a:bodyPr>
          <a:lstStyle/>
          <a:p>
            <a:r>
              <a:rPr lang="en-US" sz="1400" dirty="0" smtClean="0">
                <a:solidFill>
                  <a:schemeClr val="bg1"/>
                </a:solidFill>
              </a:rPr>
              <a:t>Employment</a:t>
            </a:r>
            <a:endParaRPr lang="en-US" sz="1600" dirty="0">
              <a:solidFill>
                <a:schemeClr val="bg1"/>
              </a:solidFill>
            </a:endParaRPr>
          </a:p>
        </p:txBody>
      </p:sp>
      <p:sp>
        <p:nvSpPr>
          <p:cNvPr id="20" name="TextBox 19"/>
          <p:cNvSpPr txBox="1"/>
          <p:nvPr/>
        </p:nvSpPr>
        <p:spPr>
          <a:xfrm>
            <a:off x="2877431" y="1493668"/>
            <a:ext cx="1058718" cy="307777"/>
          </a:xfrm>
          <a:prstGeom prst="rect">
            <a:avLst/>
          </a:prstGeom>
          <a:noFill/>
        </p:spPr>
        <p:txBody>
          <a:bodyPr wrap="square" rtlCol="0">
            <a:spAutoFit/>
          </a:bodyPr>
          <a:lstStyle/>
          <a:p>
            <a:r>
              <a:rPr lang="en-US" sz="1400" dirty="0" smtClean="0">
                <a:solidFill>
                  <a:schemeClr val="bg1"/>
                </a:solidFill>
              </a:rPr>
              <a:t>Ed/Training</a:t>
            </a:r>
            <a:endParaRPr lang="en-US" sz="1400" dirty="0">
              <a:solidFill>
                <a:schemeClr val="bg1"/>
              </a:solidFill>
            </a:endParaRPr>
          </a:p>
        </p:txBody>
      </p:sp>
      <p:sp>
        <p:nvSpPr>
          <p:cNvPr id="21" name="TextBox 20"/>
          <p:cNvSpPr txBox="1"/>
          <p:nvPr/>
        </p:nvSpPr>
        <p:spPr>
          <a:xfrm>
            <a:off x="2754093" y="2480275"/>
            <a:ext cx="1409700" cy="307777"/>
          </a:xfrm>
          <a:prstGeom prst="rect">
            <a:avLst/>
          </a:prstGeom>
          <a:noFill/>
        </p:spPr>
        <p:txBody>
          <a:bodyPr wrap="square" rtlCol="0">
            <a:spAutoFit/>
          </a:bodyPr>
          <a:lstStyle/>
          <a:p>
            <a:r>
              <a:rPr lang="en-US" sz="1400" dirty="0" smtClean="0">
                <a:solidFill>
                  <a:schemeClr val="bg1"/>
                </a:solidFill>
              </a:rPr>
              <a:t>Transportation</a:t>
            </a:r>
            <a:endParaRPr lang="en-US" sz="1400" dirty="0">
              <a:solidFill>
                <a:schemeClr val="bg1"/>
              </a:solidFill>
            </a:endParaRPr>
          </a:p>
        </p:txBody>
      </p:sp>
      <p:sp>
        <p:nvSpPr>
          <p:cNvPr id="23" name="TextBox 22"/>
          <p:cNvSpPr txBox="1"/>
          <p:nvPr/>
        </p:nvSpPr>
        <p:spPr>
          <a:xfrm>
            <a:off x="2896666" y="3471446"/>
            <a:ext cx="1125092" cy="307777"/>
          </a:xfrm>
          <a:prstGeom prst="rect">
            <a:avLst/>
          </a:prstGeom>
          <a:noFill/>
        </p:spPr>
        <p:txBody>
          <a:bodyPr wrap="square" rtlCol="0">
            <a:spAutoFit/>
          </a:bodyPr>
          <a:lstStyle/>
          <a:p>
            <a:r>
              <a:rPr lang="en-US" sz="1400" dirty="0" smtClean="0">
                <a:solidFill>
                  <a:schemeClr val="bg1"/>
                </a:solidFill>
              </a:rPr>
              <a:t>Child Care</a:t>
            </a:r>
            <a:endParaRPr lang="en-US" sz="1400" dirty="0">
              <a:solidFill>
                <a:schemeClr val="bg1"/>
              </a:solidFill>
            </a:endParaRPr>
          </a:p>
        </p:txBody>
      </p:sp>
      <p:sp>
        <p:nvSpPr>
          <p:cNvPr id="24" name="TextBox 23"/>
          <p:cNvSpPr txBox="1"/>
          <p:nvPr/>
        </p:nvSpPr>
        <p:spPr>
          <a:xfrm>
            <a:off x="2905186" y="4426137"/>
            <a:ext cx="1039483" cy="338554"/>
          </a:xfrm>
          <a:prstGeom prst="rect">
            <a:avLst/>
          </a:prstGeom>
          <a:noFill/>
        </p:spPr>
        <p:txBody>
          <a:bodyPr wrap="square" rtlCol="0">
            <a:spAutoFit/>
          </a:bodyPr>
          <a:lstStyle/>
          <a:p>
            <a:r>
              <a:rPr lang="en-US" sz="1600" dirty="0" smtClean="0">
                <a:solidFill>
                  <a:schemeClr val="bg1"/>
                </a:solidFill>
              </a:rPr>
              <a:t>Wellness</a:t>
            </a:r>
            <a:endParaRPr lang="en-US" sz="1600" dirty="0">
              <a:solidFill>
                <a:schemeClr val="bg1"/>
              </a:solidFill>
            </a:endParaRPr>
          </a:p>
        </p:txBody>
      </p:sp>
      <p:sp>
        <p:nvSpPr>
          <p:cNvPr id="25" name="TextBox 24"/>
          <p:cNvSpPr txBox="1"/>
          <p:nvPr/>
        </p:nvSpPr>
        <p:spPr>
          <a:xfrm>
            <a:off x="2950969" y="5459552"/>
            <a:ext cx="890187" cy="338554"/>
          </a:xfrm>
          <a:prstGeom prst="rect">
            <a:avLst/>
          </a:prstGeom>
          <a:noFill/>
        </p:spPr>
        <p:txBody>
          <a:bodyPr wrap="square" rtlCol="0">
            <a:spAutoFit/>
          </a:bodyPr>
          <a:lstStyle/>
          <a:p>
            <a:r>
              <a:rPr lang="en-US" sz="1600" dirty="0" smtClean="0">
                <a:solidFill>
                  <a:schemeClr val="bg1"/>
                </a:solidFill>
              </a:rPr>
              <a:t>Housing</a:t>
            </a:r>
            <a:endParaRPr lang="en-US" sz="1600" dirty="0">
              <a:solidFill>
                <a:schemeClr val="bg1"/>
              </a:solidFill>
            </a:endParaRPr>
          </a:p>
        </p:txBody>
      </p:sp>
    </p:spTree>
    <p:extLst>
      <p:ext uri="{BB962C8B-B14F-4D97-AF65-F5344CB8AC3E}">
        <p14:creationId xmlns:p14="http://schemas.microsoft.com/office/powerpoint/2010/main" val="2595793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8894" t="17692" r="18510" b="4616"/>
          <a:stretch/>
        </p:blipFill>
        <p:spPr bwMode="auto">
          <a:xfrm>
            <a:off x="609600" y="1158443"/>
            <a:ext cx="7745261" cy="5407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descr="https://d3ui957tjb5bqd.cloudfront.net/op/font-preview/1373780/1/14?2&amp;s=%7B%22size%22%3A72%2C%22text%22%3A%22Visual%20Progress%22%7D"/>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10617" y="144262"/>
            <a:ext cx="3095625" cy="100012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d3ui957tjb5bqd.cloudfront.net/op/font-preview/1373780/1/14?2&amp;s=%7B%22size%22%3A72%2C%22text%22%3A%22Celebrate%20Success!%22%7D"/>
          <p:cNvPicPr>
            <a:picLocks noChangeAspect="1" noChangeArrowheads="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105400" y="5727647"/>
            <a:ext cx="360045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173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lated image">
            <a:hlinkClick r:id="rId2"/>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 t="15325" r="287"/>
          <a:stretch/>
        </p:blipFill>
        <p:spPr bwMode="auto">
          <a:xfrm>
            <a:off x="228600" y="534139"/>
            <a:ext cx="8534400" cy="43802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flipH="1">
            <a:off x="1083076" y="4136259"/>
            <a:ext cx="1302947" cy="338554"/>
          </a:xfrm>
          <a:prstGeom prst="rect">
            <a:avLst/>
          </a:prstGeom>
          <a:noFill/>
        </p:spPr>
        <p:txBody>
          <a:bodyPr wrap="square" rtlCol="0">
            <a:spAutoFit/>
          </a:bodyPr>
          <a:lstStyle/>
          <a:p>
            <a:r>
              <a:rPr lang="en-US" sz="1600" dirty="0" smtClean="0">
                <a:solidFill>
                  <a:schemeClr val="accent1">
                    <a:lumMod val="75000"/>
                  </a:schemeClr>
                </a:solidFill>
                <a:latin typeface="Century Gothic" panose="020B0502020202020204" pitchFamily="34" charset="0"/>
              </a:rPr>
              <a:t>Start Small</a:t>
            </a:r>
            <a:endParaRPr lang="en-US" sz="1600" dirty="0">
              <a:solidFill>
                <a:schemeClr val="accent1">
                  <a:lumMod val="75000"/>
                </a:schemeClr>
              </a:solidFill>
              <a:latin typeface="Century Gothic" panose="020B0502020202020204" pitchFamily="34" charset="0"/>
            </a:endParaRPr>
          </a:p>
        </p:txBody>
      </p:sp>
      <p:sp>
        <p:nvSpPr>
          <p:cNvPr id="8" name="TextBox 7"/>
          <p:cNvSpPr txBox="1"/>
          <p:nvPr/>
        </p:nvSpPr>
        <p:spPr>
          <a:xfrm flipH="1">
            <a:off x="6190325" y="4136259"/>
            <a:ext cx="1977131" cy="584775"/>
          </a:xfrm>
          <a:prstGeom prst="rect">
            <a:avLst/>
          </a:prstGeom>
          <a:noFill/>
        </p:spPr>
        <p:txBody>
          <a:bodyPr wrap="square" rtlCol="0">
            <a:spAutoFit/>
          </a:bodyPr>
          <a:lstStyle/>
          <a:p>
            <a:pPr algn="ctr"/>
            <a:r>
              <a:rPr lang="en-US" sz="3200" dirty="0" smtClean="0">
                <a:solidFill>
                  <a:schemeClr val="accent1">
                    <a:lumMod val="75000"/>
                  </a:schemeClr>
                </a:solidFill>
                <a:latin typeface="Century Gothic" panose="020B0502020202020204" pitchFamily="34" charset="0"/>
              </a:rPr>
              <a:t>GO BIG!</a:t>
            </a:r>
            <a:endParaRPr lang="en-US" sz="1400" dirty="0">
              <a:solidFill>
                <a:schemeClr val="accent1">
                  <a:lumMod val="75000"/>
                </a:schemeClr>
              </a:solidFill>
              <a:latin typeface="Century Gothic" panose="020B0502020202020204" pitchFamily="34" charset="0"/>
            </a:endParaRPr>
          </a:p>
        </p:txBody>
      </p:sp>
      <p:pic>
        <p:nvPicPr>
          <p:cNvPr id="7172" name="Picture 4" descr="https://d3ui957tjb5bqd.cloudfront.net/op/font-preview/1373780/1/14?2&amp;s=%7B%22size%22%3A72%2C%22text%22%3A%22Versatility%22%7D"/>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2800" y="304800"/>
            <a:ext cx="2095500" cy="1019175"/>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33095" t="25082" r="18614" b="12255"/>
          <a:stretch/>
        </p:blipFill>
        <p:spPr bwMode="auto">
          <a:xfrm>
            <a:off x="457200" y="4695916"/>
            <a:ext cx="2704205" cy="19738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24666" t="22827" r="15781" b="13631"/>
          <a:stretch/>
        </p:blipFill>
        <p:spPr bwMode="auto">
          <a:xfrm>
            <a:off x="5685757" y="4841082"/>
            <a:ext cx="2986266" cy="17923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6726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6684" y="4284215"/>
            <a:ext cx="4724400" cy="523220"/>
          </a:xfrm>
          <a:prstGeom prst="rect">
            <a:avLst/>
          </a:prstGeom>
          <a:noFill/>
        </p:spPr>
        <p:txBody>
          <a:bodyPr wrap="square" rtlCol="0">
            <a:spAutoFit/>
          </a:bodyPr>
          <a:lstStyle/>
          <a:p>
            <a:pPr algn="ctr"/>
            <a:r>
              <a:rPr lang="en-US" sz="2800" dirty="0" smtClean="0">
                <a:solidFill>
                  <a:schemeClr val="accent1">
                    <a:lumMod val="75000"/>
                  </a:schemeClr>
                </a:solidFill>
                <a:latin typeface="Century Gothic" panose="020B0502020202020204" pitchFamily="34" charset="0"/>
              </a:rPr>
              <a:t>ADDRESS STUMBLES</a:t>
            </a:r>
            <a:endParaRPr lang="en-US" sz="2800" dirty="0">
              <a:solidFill>
                <a:schemeClr val="accent1">
                  <a:lumMod val="75000"/>
                </a:schemeClr>
              </a:solidFill>
              <a:latin typeface="Century Gothic" panose="020B0502020202020204" pitchFamily="34" charset="0"/>
            </a:endParaRPr>
          </a:p>
        </p:txBody>
      </p:sp>
      <p:pic>
        <p:nvPicPr>
          <p:cNvPr id="8196" name="Picture 4" descr="Image result for TREE WITH BROKEN BRANCH CLIPART">
            <a:hlinkClick r:id="rId2"/>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17685" y="304800"/>
            <a:ext cx="39624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27376" t="20946" r="12723" b="11263"/>
          <a:stretch/>
        </p:blipFill>
        <p:spPr bwMode="auto">
          <a:xfrm>
            <a:off x="2925735" y="4807435"/>
            <a:ext cx="2946299" cy="18755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852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hlinkClick r:id="rId3"/>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08852" y="2286000"/>
            <a:ext cx="3069069" cy="287063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d3ui957tjb5bqd.cloudfront.net/op/font-preview/1373780/1/14?2&amp;s=%7B%22size%22%3A72%2C%22text%22%3A%22Time%22%7D"/>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05200" y="407630"/>
            <a:ext cx="1476375" cy="99344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d3ui957tjb5bqd.cloudfront.net/op/font-preview/1373780/1/14?2&amp;s=%7B%22size%22%3A72%2C%22text%22%3A%22Who%20has%20that%3F%3F%3F%22%7D"/>
          <p:cNvPicPr>
            <a:picLocks noChangeAspect="1" noChangeArrowheads="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514600" y="5501164"/>
            <a:ext cx="3613727" cy="754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638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car driving downhill clipart">
            <a:hlinkClick r:id="rId2"/>
          </p:cNvPr>
          <p:cNvPicPr>
            <a:picLocks noChangeAspect="1" noChangeArrowheads="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4581" t="26583" r="23572" b="34925"/>
          <a:stretch/>
        </p:blipFill>
        <p:spPr bwMode="auto">
          <a:xfrm>
            <a:off x="1999484" y="1265068"/>
            <a:ext cx="4967420" cy="3687932"/>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Related image">
            <a:hlinkClick r:id="rId5"/>
          </p:cNvPr>
          <p:cNvPicPr>
            <a:picLocks noChangeAspect="1" noChangeArrowheads="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r="8637"/>
          <a:stretch/>
        </p:blipFill>
        <p:spPr bwMode="auto">
          <a:xfrm>
            <a:off x="6858000" y="3277478"/>
            <a:ext cx="1561573" cy="1652588"/>
          </a:xfrm>
          <a:prstGeom prst="rect">
            <a:avLst/>
          </a:prstGeom>
          <a:noFill/>
          <a:extLst>
            <a:ext uri="{909E8E84-426E-40DD-AFC4-6F175D3DCCD1}">
              <a14:hiddenFill xmlns:a14="http://schemas.microsoft.com/office/drawing/2010/main">
                <a:solidFill>
                  <a:srgbClr val="FFFFFF"/>
                </a:solidFill>
              </a14:hiddenFill>
            </a:ext>
          </a:extLst>
        </p:spPr>
      </p:pic>
      <p:sp>
        <p:nvSpPr>
          <p:cNvPr id="4" name="Up Arrow 3"/>
          <p:cNvSpPr/>
          <p:nvPr/>
        </p:nvSpPr>
        <p:spPr>
          <a:xfrm>
            <a:off x="461638" y="2514600"/>
            <a:ext cx="304800" cy="2514600"/>
          </a:xfrm>
          <a:prstGeom prst="up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1740000">
            <a:off x="1808316" y="3521450"/>
            <a:ext cx="4477516" cy="369332"/>
          </a:xfrm>
          <a:prstGeom prst="rect">
            <a:avLst/>
          </a:prstGeom>
          <a:noFill/>
        </p:spPr>
        <p:txBody>
          <a:bodyPr wrap="square" rtlCol="0">
            <a:spAutoFit/>
          </a:bodyPr>
          <a:lstStyle/>
          <a:p>
            <a:r>
              <a:rPr lang="en-US" dirty="0" smtClean="0">
                <a:solidFill>
                  <a:schemeClr val="accent1">
                    <a:lumMod val="20000"/>
                    <a:lumOff val="80000"/>
                  </a:schemeClr>
                </a:solidFill>
              </a:rPr>
              <a:t>TIME SPENT INTERACTING WITH THE CLIENT</a:t>
            </a:r>
            <a:endParaRPr lang="en-US" dirty="0">
              <a:solidFill>
                <a:schemeClr val="accent1">
                  <a:lumMod val="20000"/>
                  <a:lumOff val="80000"/>
                </a:schemeClr>
              </a:solidFill>
            </a:endParaRPr>
          </a:p>
        </p:txBody>
      </p:sp>
      <p:sp>
        <p:nvSpPr>
          <p:cNvPr id="6" name="TextBox 5"/>
          <p:cNvSpPr txBox="1"/>
          <p:nvPr/>
        </p:nvSpPr>
        <p:spPr>
          <a:xfrm rot="16200000">
            <a:off x="-510098" y="3695700"/>
            <a:ext cx="1828800" cy="381000"/>
          </a:xfrm>
          <a:prstGeom prst="rect">
            <a:avLst/>
          </a:prstGeom>
          <a:noFill/>
        </p:spPr>
        <p:txBody>
          <a:bodyPr wrap="square" rtlCol="0">
            <a:spAutoFit/>
          </a:bodyPr>
          <a:lstStyle/>
          <a:p>
            <a:r>
              <a:rPr lang="en-US" dirty="0" smtClean="0">
                <a:solidFill>
                  <a:schemeClr val="accent1">
                    <a:lumMod val="75000"/>
                  </a:schemeClr>
                </a:solidFill>
              </a:rPr>
              <a:t>ACCOUNTABILITY</a:t>
            </a:r>
            <a:endParaRPr lang="en-US" dirty="0">
              <a:solidFill>
                <a:schemeClr val="accent1">
                  <a:lumMod val="75000"/>
                </a:schemeClr>
              </a:solidFill>
            </a:endParaRPr>
          </a:p>
        </p:txBody>
      </p:sp>
      <p:sp>
        <p:nvSpPr>
          <p:cNvPr id="10" name="Up Arrow 9"/>
          <p:cNvSpPr/>
          <p:nvPr/>
        </p:nvSpPr>
        <p:spPr>
          <a:xfrm flipV="1">
            <a:off x="1216242" y="2522368"/>
            <a:ext cx="304800" cy="2514600"/>
          </a:xfrm>
          <a:prstGeom prst="up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16200000">
            <a:off x="769803" y="3581398"/>
            <a:ext cx="816677" cy="381000"/>
          </a:xfrm>
          <a:prstGeom prst="rect">
            <a:avLst/>
          </a:prstGeom>
          <a:noFill/>
        </p:spPr>
        <p:txBody>
          <a:bodyPr wrap="square" rtlCol="0">
            <a:spAutoFit/>
          </a:bodyPr>
          <a:lstStyle/>
          <a:p>
            <a:r>
              <a:rPr lang="en-US" dirty="0" smtClean="0">
                <a:solidFill>
                  <a:schemeClr val="accent1">
                    <a:lumMod val="75000"/>
                  </a:schemeClr>
                </a:solidFill>
              </a:rPr>
              <a:t>CRISIS</a:t>
            </a:r>
            <a:endParaRPr lang="en-US" dirty="0">
              <a:solidFill>
                <a:schemeClr val="accent1">
                  <a:lumMod val="75000"/>
                </a:schemeClr>
              </a:solidFill>
            </a:endParaRPr>
          </a:p>
        </p:txBody>
      </p:sp>
    </p:spTree>
    <p:extLst>
      <p:ext uri="{BB962C8B-B14F-4D97-AF65-F5344CB8AC3E}">
        <p14:creationId xmlns:p14="http://schemas.microsoft.com/office/powerpoint/2010/main" val="9149684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uy asking a question clip art">
            <a:hlinkClick r:id="rId2"/>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95400" y="737670"/>
            <a:ext cx="5838825" cy="5838826"/>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3"/>
          <p:cNvSpPr/>
          <p:nvPr/>
        </p:nvSpPr>
        <p:spPr>
          <a:xfrm>
            <a:off x="5257800" y="398427"/>
            <a:ext cx="3048000" cy="1676400"/>
          </a:xfrm>
          <a:prstGeom prst="wedgeEllipseCallout">
            <a:avLst>
              <a:gd name="adj1" fmla="val -49031"/>
              <a:gd name="adj2" fmla="val 64029"/>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chemeClr val="accent1">
                    <a:lumMod val="75000"/>
                  </a:schemeClr>
                </a:solidFill>
                <a:latin typeface="Century Gothic" panose="020B0502020202020204" pitchFamily="34" charset="0"/>
              </a:rPr>
              <a:t>How long does a Sanction take?</a:t>
            </a:r>
            <a:endParaRPr lang="en-US" dirty="0">
              <a:solidFill>
                <a:schemeClr val="accent1">
                  <a:lumMod val="75000"/>
                </a:schemeClr>
              </a:solidFill>
              <a:latin typeface="Century Gothic" panose="020B0502020202020204" pitchFamily="34" charset="0"/>
            </a:endParaRPr>
          </a:p>
        </p:txBody>
      </p:sp>
    </p:spTree>
    <p:extLst>
      <p:ext uri="{BB962C8B-B14F-4D97-AF65-F5344CB8AC3E}">
        <p14:creationId xmlns:p14="http://schemas.microsoft.com/office/powerpoint/2010/main" val="2815138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951</TotalTime>
  <Words>778</Words>
  <Application>Microsoft Office PowerPoint</Application>
  <PresentationFormat>On-screen Show (4:3)</PresentationFormat>
  <Paragraphs>90</Paragraphs>
  <Slides>20</Slides>
  <Notes>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Placer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Sweeney</dc:creator>
  <cp:lastModifiedBy>Jamie Sweeney</cp:lastModifiedBy>
  <cp:revision>51</cp:revision>
  <dcterms:created xsi:type="dcterms:W3CDTF">2017-10-05T17:31:25Z</dcterms:created>
  <dcterms:modified xsi:type="dcterms:W3CDTF">2017-12-29T17:48:55Z</dcterms:modified>
</cp:coreProperties>
</file>